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C1733C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13" r:id="rId2"/>
    <p:sldId id="422" r:id="rId3"/>
    <p:sldId id="436" r:id="rId4"/>
    <p:sldId id="437" r:id="rId5"/>
    <p:sldId id="406" r:id="rId6"/>
    <p:sldId id="469" r:id="rId7"/>
    <p:sldId id="540" r:id="rId8"/>
    <p:sldId id="551" r:id="rId9"/>
    <p:sldId id="411" r:id="rId10"/>
    <p:sldId id="579" r:id="rId11"/>
    <p:sldId id="512" r:id="rId12"/>
    <p:sldId id="553" r:id="rId13"/>
    <p:sldId id="561" r:id="rId14"/>
    <p:sldId id="580" r:id="rId15"/>
    <p:sldId id="568" r:id="rId16"/>
    <p:sldId id="572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114B18"/>
    <a:srgbClr val="186621"/>
    <a:srgbClr val="104416"/>
    <a:srgbClr val="FFDF79"/>
    <a:srgbClr val="FF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2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5F0DA-25F4-4E68-8A18-BA9759CD336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EDAFE9-41E1-4CB4-BC3E-705CA3243E05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accent2"/>
              </a:solidFill>
            </a:rPr>
            <a:t>Entre 2013 e 2017:</a:t>
          </a:r>
          <a:endParaRPr lang="pt-BR" sz="2800" b="1" dirty="0">
            <a:solidFill>
              <a:schemeClr val="accent2"/>
            </a:solidFill>
          </a:endParaRPr>
        </a:p>
      </dgm:t>
    </dgm:pt>
    <dgm:pt modelId="{37B8511A-D590-4A4C-9481-7BEBC3A50736}" type="parTrans" cxnId="{944A0463-532F-43C8-8FCD-DF10579A21B7}">
      <dgm:prSet/>
      <dgm:spPr/>
      <dgm:t>
        <a:bodyPr/>
        <a:lstStyle/>
        <a:p>
          <a:endParaRPr lang="pt-BR"/>
        </a:p>
      </dgm:t>
    </dgm:pt>
    <dgm:pt modelId="{6E729BF1-0297-4727-9EC0-711E52EE8330}" type="sibTrans" cxnId="{944A0463-532F-43C8-8FCD-DF10579A21B7}">
      <dgm:prSet/>
      <dgm:spPr/>
      <dgm:t>
        <a:bodyPr/>
        <a:lstStyle/>
        <a:p>
          <a:endParaRPr lang="pt-BR"/>
        </a:p>
      </dgm:t>
    </dgm:pt>
    <dgm:pt modelId="{F33F1D30-421D-4133-B693-3E3D3AF248D9}">
      <dgm:prSet phldrT="[Texto]" custT="1"/>
      <dgm:spPr/>
      <dgm:t>
        <a:bodyPr/>
        <a:lstStyle/>
        <a:p>
          <a:r>
            <a:rPr lang="pt-BR" sz="4000" b="1" dirty="0">
              <a:solidFill>
                <a:schemeClr val="accent2"/>
              </a:solidFill>
            </a:rPr>
            <a:t>Mais de </a:t>
          </a:r>
        </a:p>
        <a:p>
          <a:r>
            <a:rPr lang="pt-BR" sz="4000" b="1" dirty="0">
              <a:solidFill>
                <a:schemeClr val="accent2"/>
              </a:solidFill>
            </a:rPr>
            <a:t>R$ </a:t>
          </a:r>
          <a:r>
            <a:rPr lang="pt-BR" sz="4000" b="1" dirty="0" smtClean="0">
              <a:solidFill>
                <a:schemeClr val="accent2"/>
              </a:solidFill>
            </a:rPr>
            <a:t>3 </a:t>
          </a:r>
          <a:r>
            <a:rPr lang="pt-BR" sz="4000" b="1" dirty="0">
              <a:solidFill>
                <a:schemeClr val="accent2"/>
              </a:solidFill>
            </a:rPr>
            <a:t>bilhões!</a:t>
          </a:r>
        </a:p>
      </dgm:t>
    </dgm:pt>
    <dgm:pt modelId="{1F0FD192-AECD-40F5-B67E-DD2EE83A1A86}" type="parTrans" cxnId="{E41005DD-F65A-4CDD-A2D4-F5902D5DB494}">
      <dgm:prSet/>
      <dgm:spPr/>
      <dgm:t>
        <a:bodyPr/>
        <a:lstStyle/>
        <a:p>
          <a:endParaRPr lang="pt-BR"/>
        </a:p>
      </dgm:t>
    </dgm:pt>
    <dgm:pt modelId="{87E2855A-FFED-4E15-91F2-753CFD864DBE}" type="sibTrans" cxnId="{E41005DD-F65A-4CDD-A2D4-F5902D5DB494}">
      <dgm:prSet/>
      <dgm:spPr/>
      <dgm:t>
        <a:bodyPr/>
        <a:lstStyle/>
        <a:p>
          <a:endParaRPr lang="pt-BR"/>
        </a:p>
      </dgm:t>
    </dgm:pt>
    <dgm:pt modelId="{1ABA7B8E-3DCA-4A71-8521-F0868DEEB4FD}">
      <dgm:prSet phldrT="[Texto]"/>
      <dgm:spPr/>
      <dgm:t>
        <a:bodyPr/>
        <a:lstStyle/>
        <a:p>
          <a:endParaRPr lang="pt-BR" dirty="0"/>
        </a:p>
      </dgm:t>
    </dgm:pt>
    <dgm:pt modelId="{A533AA56-0767-407E-A939-F1EB1FD9DB7C}" type="parTrans" cxnId="{8D092DF9-B860-40A9-931C-9C7286148882}">
      <dgm:prSet/>
      <dgm:spPr/>
      <dgm:t>
        <a:bodyPr/>
        <a:lstStyle/>
        <a:p>
          <a:endParaRPr lang="pt-BR"/>
        </a:p>
      </dgm:t>
    </dgm:pt>
    <dgm:pt modelId="{BE66EFFB-1BC0-434C-B5B6-9BACF2544833}" type="sibTrans" cxnId="{8D092DF9-B860-40A9-931C-9C7286148882}">
      <dgm:prSet/>
      <dgm:spPr/>
      <dgm:t>
        <a:bodyPr/>
        <a:lstStyle/>
        <a:p>
          <a:endParaRPr lang="pt-BR"/>
        </a:p>
      </dgm:t>
    </dgm:pt>
    <dgm:pt modelId="{75993D79-7FB6-425A-B343-42DAEEE33EB0}" type="pres">
      <dgm:prSet presAssocID="{3245F0DA-25F4-4E68-8A18-BA9759CD33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685AFB6-F8BE-449C-A7D9-D35ED40C6757}" type="pres">
      <dgm:prSet presAssocID="{ACEDAFE9-41E1-4CB4-BC3E-705CA3243E05}" presName="upArrow" presStyleLbl="node1" presStyleIdx="0" presStyleCnt="2"/>
      <dgm:spPr/>
    </dgm:pt>
    <dgm:pt modelId="{6E50CEC0-8330-4867-9513-EFACA8DE6726}" type="pres">
      <dgm:prSet presAssocID="{ACEDAFE9-41E1-4CB4-BC3E-705CA3243E05}" presName="upArrowText" presStyleLbl="revTx" presStyleIdx="0" presStyleCnt="2" custScaleX="122897" custScaleY="96789" custLinFactNeighborX="1393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2A526D-90A7-489E-B081-2BA2014DED03}" type="pres">
      <dgm:prSet presAssocID="{F33F1D30-421D-4133-B693-3E3D3AF248D9}" presName="downArrow" presStyleLbl="node1" presStyleIdx="1" presStyleCnt="2"/>
      <dgm:spPr/>
      <dgm:t>
        <a:bodyPr/>
        <a:lstStyle/>
        <a:p>
          <a:endParaRPr lang="pt-BR"/>
        </a:p>
      </dgm:t>
    </dgm:pt>
    <dgm:pt modelId="{AC19BE9D-8E22-45E6-B346-571ACE366C31}" type="pres">
      <dgm:prSet presAssocID="{F33F1D30-421D-4133-B693-3E3D3AF248D9}" presName="downArrowText" presStyleLbl="revTx" presStyleIdx="1" presStyleCnt="2" custScaleX="1079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092DF9-B860-40A9-931C-9C7286148882}" srcId="{3245F0DA-25F4-4E68-8A18-BA9759CD336A}" destId="{1ABA7B8E-3DCA-4A71-8521-F0868DEEB4FD}" srcOrd="2" destOrd="0" parTransId="{A533AA56-0767-407E-A939-F1EB1FD9DB7C}" sibTransId="{BE66EFFB-1BC0-434C-B5B6-9BACF2544833}"/>
    <dgm:cxn modelId="{AF52E131-C891-49B7-AB19-2FBB0120D69A}" type="presOf" srcId="{ACEDAFE9-41E1-4CB4-BC3E-705CA3243E05}" destId="{6E50CEC0-8330-4867-9513-EFACA8DE6726}" srcOrd="0" destOrd="0" presId="urn:microsoft.com/office/officeart/2005/8/layout/arrow4"/>
    <dgm:cxn modelId="{B1187709-8920-467D-8027-D5E4A1263BA1}" type="presOf" srcId="{F33F1D30-421D-4133-B693-3E3D3AF248D9}" destId="{AC19BE9D-8E22-45E6-B346-571ACE366C31}" srcOrd="0" destOrd="0" presId="urn:microsoft.com/office/officeart/2005/8/layout/arrow4"/>
    <dgm:cxn modelId="{E41005DD-F65A-4CDD-A2D4-F5902D5DB494}" srcId="{3245F0DA-25F4-4E68-8A18-BA9759CD336A}" destId="{F33F1D30-421D-4133-B693-3E3D3AF248D9}" srcOrd="1" destOrd="0" parTransId="{1F0FD192-AECD-40F5-B67E-DD2EE83A1A86}" sibTransId="{87E2855A-FFED-4E15-91F2-753CFD864DBE}"/>
    <dgm:cxn modelId="{D74BEA2F-E30C-434F-BDCF-BBC0F735AC8E}" type="presOf" srcId="{3245F0DA-25F4-4E68-8A18-BA9759CD336A}" destId="{75993D79-7FB6-425A-B343-42DAEEE33EB0}" srcOrd="0" destOrd="0" presId="urn:microsoft.com/office/officeart/2005/8/layout/arrow4"/>
    <dgm:cxn modelId="{944A0463-532F-43C8-8FCD-DF10579A21B7}" srcId="{3245F0DA-25F4-4E68-8A18-BA9759CD336A}" destId="{ACEDAFE9-41E1-4CB4-BC3E-705CA3243E05}" srcOrd="0" destOrd="0" parTransId="{37B8511A-D590-4A4C-9481-7BEBC3A50736}" sibTransId="{6E729BF1-0297-4727-9EC0-711E52EE8330}"/>
    <dgm:cxn modelId="{8E886CCB-FE4B-45A5-8830-BF85DBDC0FC5}" type="presParOf" srcId="{75993D79-7FB6-425A-B343-42DAEEE33EB0}" destId="{0685AFB6-F8BE-449C-A7D9-D35ED40C6757}" srcOrd="0" destOrd="0" presId="urn:microsoft.com/office/officeart/2005/8/layout/arrow4"/>
    <dgm:cxn modelId="{3A5AD0DF-5337-42FD-911C-C351B9AFC10D}" type="presParOf" srcId="{75993D79-7FB6-425A-B343-42DAEEE33EB0}" destId="{6E50CEC0-8330-4867-9513-EFACA8DE6726}" srcOrd="1" destOrd="0" presId="urn:microsoft.com/office/officeart/2005/8/layout/arrow4"/>
    <dgm:cxn modelId="{8E0B58B1-A8F4-4779-8DD7-52B635C72B11}" type="presParOf" srcId="{75993D79-7FB6-425A-B343-42DAEEE33EB0}" destId="{2B2A526D-90A7-489E-B081-2BA2014DED03}" srcOrd="2" destOrd="0" presId="urn:microsoft.com/office/officeart/2005/8/layout/arrow4"/>
    <dgm:cxn modelId="{A0B557C9-73A4-42D8-90AE-78A153A22DFB}" type="presParOf" srcId="{75993D79-7FB6-425A-B343-42DAEEE33EB0}" destId="{AC19BE9D-8E22-45E6-B346-571ACE366C3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BDE79-893C-471F-98EE-7398ADBCEAAD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5E473C6-7945-40A4-894B-70CE21353A5A}">
      <dgm:prSet phldrT="[Texto]" custT="1"/>
      <dgm:spPr>
        <a:solidFill>
          <a:srgbClr val="92D050"/>
        </a:solidFill>
      </dgm:spPr>
      <dgm:t>
        <a:bodyPr/>
        <a:lstStyle/>
        <a:p>
          <a:endParaRPr lang="pt-BR" sz="1600" b="1" dirty="0"/>
        </a:p>
      </dgm:t>
    </dgm:pt>
    <dgm:pt modelId="{BDB5C0F4-B9C0-43B9-8AE2-F61EF910024C}" type="parTrans" cxnId="{4CF44330-5683-4F9A-BF3A-691BFA1841E8}">
      <dgm:prSet/>
      <dgm:spPr/>
      <dgm:t>
        <a:bodyPr/>
        <a:lstStyle/>
        <a:p>
          <a:endParaRPr lang="pt-BR"/>
        </a:p>
      </dgm:t>
    </dgm:pt>
    <dgm:pt modelId="{7875F81E-AA14-4A5D-9E5A-E50432B0C293}" type="sibTrans" cxnId="{4CF44330-5683-4F9A-BF3A-691BFA1841E8}">
      <dgm:prSet/>
      <dgm:spPr/>
      <dgm:t>
        <a:bodyPr/>
        <a:lstStyle/>
        <a:p>
          <a:endParaRPr lang="pt-BR"/>
        </a:p>
      </dgm:t>
    </dgm:pt>
    <dgm:pt modelId="{B57CC099-CCA9-4542-AE67-1D548F15F83C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Licitações e Entregas</a:t>
          </a:r>
          <a:endParaRPr lang="pt-BR" sz="1600" dirty="0"/>
        </a:p>
      </dgm:t>
    </dgm:pt>
    <dgm:pt modelId="{1AD59AE7-EFAC-43DF-9754-74BCD2ADF3B7}" type="parTrans" cxnId="{08CEA142-69A3-4906-8B67-AF29BA8D8244}">
      <dgm:prSet/>
      <dgm:spPr/>
      <dgm:t>
        <a:bodyPr/>
        <a:lstStyle/>
        <a:p>
          <a:endParaRPr lang="pt-BR"/>
        </a:p>
      </dgm:t>
    </dgm:pt>
    <dgm:pt modelId="{DB86CCC9-E90B-49C7-BBFA-B58FCA466B9B}" type="sibTrans" cxnId="{08CEA142-69A3-4906-8B67-AF29BA8D8244}">
      <dgm:prSet/>
      <dgm:spPr/>
      <dgm:t>
        <a:bodyPr/>
        <a:lstStyle/>
        <a:p>
          <a:endParaRPr lang="pt-BR"/>
        </a:p>
      </dgm:t>
    </dgm:pt>
    <dgm:pt modelId="{EB7B0783-FAB3-4340-8138-062FBD872570}">
      <dgm:prSet phldrT="[Texto]" custT="1"/>
      <dgm:spPr>
        <a:solidFill>
          <a:srgbClr val="00B050"/>
        </a:solidFill>
      </dgm:spPr>
      <dgm:t>
        <a:bodyPr/>
        <a:lstStyle/>
        <a:p>
          <a:endParaRPr lang="pt-BR" sz="1600" b="1" dirty="0"/>
        </a:p>
      </dgm:t>
    </dgm:pt>
    <dgm:pt modelId="{976E60EC-EE8B-4D86-9803-B0A035576761}" type="parTrans" cxnId="{1656C757-2AFE-4615-9C82-8F9D959726A5}">
      <dgm:prSet/>
      <dgm:spPr/>
      <dgm:t>
        <a:bodyPr/>
        <a:lstStyle/>
        <a:p>
          <a:endParaRPr lang="pt-BR"/>
        </a:p>
      </dgm:t>
    </dgm:pt>
    <dgm:pt modelId="{59FDF793-71F7-4D12-847C-C919CB8364E6}" type="sibTrans" cxnId="{1656C757-2AFE-4615-9C82-8F9D959726A5}">
      <dgm:prSet/>
      <dgm:spPr/>
      <dgm:t>
        <a:bodyPr/>
        <a:lstStyle/>
        <a:p>
          <a:endParaRPr lang="pt-BR"/>
        </a:p>
      </dgm:t>
    </dgm:pt>
    <dgm:pt modelId="{58593F38-0EA3-48F9-8F9E-B14C51F0538F}">
      <dgm:prSet phldrT="[Texto]" custT="1"/>
      <dgm:spPr>
        <a:solidFill>
          <a:srgbClr val="0070C0"/>
        </a:solidFill>
      </dgm:spPr>
      <dgm:t>
        <a:bodyPr/>
        <a:lstStyle/>
        <a:p>
          <a:endParaRPr lang="pt-BR" sz="1600" b="1" dirty="0"/>
        </a:p>
      </dgm:t>
    </dgm:pt>
    <dgm:pt modelId="{FBCBE7D5-DBC9-4E4A-923D-A774E3E95AC5}" type="parTrans" cxnId="{DE74B387-F7FF-438D-9832-A0458332FE8E}">
      <dgm:prSet/>
      <dgm:spPr/>
      <dgm:t>
        <a:bodyPr/>
        <a:lstStyle/>
        <a:p>
          <a:endParaRPr lang="pt-BR"/>
        </a:p>
      </dgm:t>
    </dgm:pt>
    <dgm:pt modelId="{8E0E702F-12BB-4CF0-9695-36D8600F112E}" type="sibTrans" cxnId="{DE74B387-F7FF-438D-9832-A0458332FE8E}">
      <dgm:prSet/>
      <dgm:spPr/>
      <dgm:t>
        <a:bodyPr/>
        <a:lstStyle/>
        <a:p>
          <a:endParaRPr lang="pt-BR"/>
        </a:p>
      </dgm:t>
    </dgm:pt>
    <dgm:pt modelId="{95ED48B1-6137-4955-952E-601F91C0EA55}">
      <dgm:prSet phldrT="[Texto]" custT="1"/>
      <dgm:spPr>
        <a:ln>
          <a:noFill/>
        </a:ln>
      </dgm:spPr>
      <dgm:t>
        <a:bodyPr/>
        <a:lstStyle/>
        <a:p>
          <a:endParaRPr lang="pt-BR" sz="1400" dirty="0"/>
        </a:p>
      </dgm:t>
    </dgm:pt>
    <dgm:pt modelId="{5E0B0C88-3FE7-49FF-8790-D16A041E7951}" type="parTrans" cxnId="{8626B13A-75A7-4CCE-AC99-C59EB4D0BE45}">
      <dgm:prSet/>
      <dgm:spPr/>
      <dgm:t>
        <a:bodyPr/>
        <a:lstStyle/>
        <a:p>
          <a:endParaRPr lang="pt-BR"/>
        </a:p>
      </dgm:t>
    </dgm:pt>
    <dgm:pt modelId="{1F9AF478-DA6E-41D1-90AF-2401C5785B3B}" type="sibTrans" cxnId="{8626B13A-75A7-4CCE-AC99-C59EB4D0BE45}">
      <dgm:prSet/>
      <dgm:spPr/>
      <dgm:t>
        <a:bodyPr/>
        <a:lstStyle/>
        <a:p>
          <a:endParaRPr lang="pt-BR"/>
        </a:p>
      </dgm:t>
    </dgm:pt>
    <dgm:pt modelId="{7E7258FF-9EE1-45E2-9E9F-B2040E16F98D}">
      <dgm:prSet phldrT="[Texto]" custT="1"/>
      <dgm:spPr>
        <a:solidFill>
          <a:srgbClr val="00B0F0"/>
        </a:solidFill>
      </dgm:spPr>
      <dgm:t>
        <a:bodyPr/>
        <a:lstStyle/>
        <a:p>
          <a:pPr algn="ctr"/>
          <a:endParaRPr lang="pt-BR" sz="1600" b="0" dirty="0" smtClean="0">
            <a:solidFill>
              <a:schemeClr val="bg1"/>
            </a:solidFill>
          </a:endParaRPr>
        </a:p>
        <a:p>
          <a:pPr algn="ctr"/>
          <a:endParaRPr lang="pt-BR" sz="1600" b="0" dirty="0" smtClean="0">
            <a:solidFill>
              <a:schemeClr val="bg1"/>
            </a:solidFill>
          </a:endParaRPr>
        </a:p>
      </dgm:t>
    </dgm:pt>
    <dgm:pt modelId="{DB490295-4BB4-44BF-8847-8C982C2FB255}" type="parTrans" cxnId="{78B89F5F-3010-4E77-A527-F124DC1FF160}">
      <dgm:prSet/>
      <dgm:spPr/>
      <dgm:t>
        <a:bodyPr/>
        <a:lstStyle/>
        <a:p>
          <a:endParaRPr lang="pt-BR"/>
        </a:p>
      </dgm:t>
    </dgm:pt>
    <dgm:pt modelId="{3376DEE5-1AFA-42B1-B9A1-032AD59190E9}" type="sibTrans" cxnId="{78B89F5F-3010-4E77-A527-F124DC1FF160}">
      <dgm:prSet/>
      <dgm:spPr/>
      <dgm:t>
        <a:bodyPr/>
        <a:lstStyle/>
        <a:p>
          <a:endParaRPr lang="pt-BR"/>
        </a:p>
      </dgm:t>
    </dgm:pt>
    <dgm:pt modelId="{7E3B4C46-68C7-4E6D-8E8E-7BB5E67B492B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Portais da Transparência</a:t>
          </a:r>
        </a:p>
      </dgm:t>
    </dgm:pt>
    <dgm:pt modelId="{70DD881F-B1C7-4B81-91BC-D0D84389FCD8}" type="parTrans" cxnId="{97BF8CEA-49FF-4908-8039-853872F6FCA7}">
      <dgm:prSet/>
      <dgm:spPr/>
      <dgm:t>
        <a:bodyPr/>
        <a:lstStyle/>
        <a:p>
          <a:endParaRPr lang="pt-BR"/>
        </a:p>
      </dgm:t>
    </dgm:pt>
    <dgm:pt modelId="{AAD5FE14-18BF-4FC7-8703-96C630217EE8}" type="sibTrans" cxnId="{97BF8CEA-49FF-4908-8039-853872F6FCA7}">
      <dgm:prSet/>
      <dgm:spPr/>
      <dgm:t>
        <a:bodyPr/>
        <a:lstStyle/>
        <a:p>
          <a:endParaRPr lang="pt-BR"/>
        </a:p>
      </dgm:t>
    </dgm:pt>
    <dgm:pt modelId="{59632D67-FCE2-49CD-8C64-F42D59B21D75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Convênios e Contratações</a:t>
          </a:r>
          <a:endParaRPr lang="pt-BR" sz="1600" dirty="0"/>
        </a:p>
      </dgm:t>
    </dgm:pt>
    <dgm:pt modelId="{C53EA84C-6DAE-45DA-AC6C-A8F55695CF84}" type="parTrans" cxnId="{CF264BC7-BA69-43ED-887A-96C7521E83D8}">
      <dgm:prSet/>
      <dgm:spPr/>
      <dgm:t>
        <a:bodyPr/>
        <a:lstStyle/>
        <a:p>
          <a:endParaRPr lang="pt-BR"/>
        </a:p>
      </dgm:t>
    </dgm:pt>
    <dgm:pt modelId="{5C697731-2B66-4DFC-B50A-A92AE2FEE3A6}" type="sibTrans" cxnId="{CF264BC7-BA69-43ED-887A-96C7521E83D8}">
      <dgm:prSet/>
      <dgm:spPr/>
      <dgm:t>
        <a:bodyPr/>
        <a:lstStyle/>
        <a:p>
          <a:endParaRPr lang="pt-BR"/>
        </a:p>
      </dgm:t>
    </dgm:pt>
    <dgm:pt modelId="{B73CAEDC-0C04-4014-B5E2-35ECCE62FEBB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Semana da Cidadania</a:t>
          </a:r>
        </a:p>
      </dgm:t>
    </dgm:pt>
    <dgm:pt modelId="{0F0B0C54-6E41-44E7-BE4C-5933A938BAD8}" type="parTrans" cxnId="{A568A87D-4477-4444-9C06-8FFAD64C4643}">
      <dgm:prSet/>
      <dgm:spPr/>
      <dgm:t>
        <a:bodyPr/>
        <a:lstStyle/>
        <a:p>
          <a:endParaRPr lang="pt-BR"/>
        </a:p>
      </dgm:t>
    </dgm:pt>
    <dgm:pt modelId="{451A2A5F-BF16-4BD2-8C28-84B034453E7B}" type="sibTrans" cxnId="{A568A87D-4477-4444-9C06-8FFAD64C4643}">
      <dgm:prSet/>
      <dgm:spPr/>
      <dgm:t>
        <a:bodyPr/>
        <a:lstStyle/>
        <a:p>
          <a:endParaRPr lang="pt-BR"/>
        </a:p>
      </dgm:t>
    </dgm:pt>
    <dgm:pt modelId="{F9089261-F8EE-40A4-8E06-2E3846B07706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Feirão do Imposto</a:t>
          </a:r>
        </a:p>
      </dgm:t>
    </dgm:pt>
    <dgm:pt modelId="{3D33199A-92F3-4515-9BAD-A4A132DACD52}" type="parTrans" cxnId="{43637100-5EBF-489E-B786-DDEA2EC43386}">
      <dgm:prSet/>
      <dgm:spPr/>
      <dgm:t>
        <a:bodyPr/>
        <a:lstStyle/>
        <a:p>
          <a:endParaRPr lang="pt-BR"/>
        </a:p>
      </dgm:t>
    </dgm:pt>
    <dgm:pt modelId="{78A30630-24C9-43E5-BD48-C5F7E2D1171F}" type="sibTrans" cxnId="{43637100-5EBF-489E-B786-DDEA2EC43386}">
      <dgm:prSet/>
      <dgm:spPr/>
      <dgm:t>
        <a:bodyPr/>
        <a:lstStyle/>
        <a:p>
          <a:endParaRPr lang="pt-BR"/>
        </a:p>
      </dgm:t>
    </dgm:pt>
    <dgm:pt modelId="{C28A2874-4259-4BC2-916F-3DBB8E382310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Capacitação dos Conselhos</a:t>
          </a:r>
        </a:p>
      </dgm:t>
    </dgm:pt>
    <dgm:pt modelId="{1970CB2A-4264-4365-B54E-43CD4EAC5F1D}" type="parTrans" cxnId="{00378EDD-DB13-4E48-B40F-7BF206E73A98}">
      <dgm:prSet/>
      <dgm:spPr/>
      <dgm:t>
        <a:bodyPr/>
        <a:lstStyle/>
        <a:p>
          <a:endParaRPr lang="pt-BR"/>
        </a:p>
      </dgm:t>
    </dgm:pt>
    <dgm:pt modelId="{44448547-22A9-4A12-9F47-E1FEA2A2CE14}" type="sibTrans" cxnId="{00378EDD-DB13-4E48-B40F-7BF206E73A98}">
      <dgm:prSet/>
      <dgm:spPr/>
      <dgm:t>
        <a:bodyPr/>
        <a:lstStyle/>
        <a:p>
          <a:endParaRPr lang="pt-BR"/>
        </a:p>
      </dgm:t>
    </dgm:pt>
    <dgm:pt modelId="{9C28FE90-6B50-45F5-9DF4-38D832CB88E3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Indicadores da </a:t>
          </a:r>
          <a:r>
            <a:rPr lang="pt-BR" sz="1600" dirty="0" smtClean="0"/>
            <a:t>Gestão Pública</a:t>
          </a:r>
          <a:endParaRPr lang="pt-BR" sz="1600" dirty="0"/>
        </a:p>
      </dgm:t>
    </dgm:pt>
    <dgm:pt modelId="{2193AB8E-9DC2-4E6E-B9C6-D2B8AB34FB0B}" type="parTrans" cxnId="{95C76E76-1816-4162-89B9-20012F34AC7A}">
      <dgm:prSet/>
      <dgm:spPr/>
      <dgm:t>
        <a:bodyPr/>
        <a:lstStyle/>
        <a:p>
          <a:endParaRPr lang="pt-BR"/>
        </a:p>
      </dgm:t>
    </dgm:pt>
    <dgm:pt modelId="{3B01E6A7-8BFC-40C3-BC4F-0B7F5E50F028}" type="sibTrans" cxnId="{95C76E76-1816-4162-89B9-20012F34AC7A}">
      <dgm:prSet/>
      <dgm:spPr/>
      <dgm:t>
        <a:bodyPr/>
        <a:lstStyle/>
        <a:p>
          <a:endParaRPr lang="pt-BR"/>
        </a:p>
      </dgm:t>
    </dgm:pt>
    <dgm:pt modelId="{68C8382A-842C-424F-9264-BC68B956F51E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Câmara Municipal</a:t>
          </a:r>
        </a:p>
      </dgm:t>
    </dgm:pt>
    <dgm:pt modelId="{FB133E34-7E6A-419F-B88E-6F0659791927}" type="parTrans" cxnId="{10288AD7-6AAA-453D-ACCB-EA80AE2B00AB}">
      <dgm:prSet/>
      <dgm:spPr/>
      <dgm:t>
        <a:bodyPr/>
        <a:lstStyle/>
        <a:p>
          <a:endParaRPr lang="pt-BR"/>
        </a:p>
      </dgm:t>
    </dgm:pt>
    <dgm:pt modelId="{294E2941-1136-4CE8-A0A9-7A5D00A7BFF1}" type="sibTrans" cxnId="{10288AD7-6AAA-453D-ACCB-EA80AE2B00AB}">
      <dgm:prSet/>
      <dgm:spPr/>
      <dgm:t>
        <a:bodyPr/>
        <a:lstStyle/>
        <a:p>
          <a:endParaRPr lang="pt-BR"/>
        </a:p>
      </dgm:t>
    </dgm:pt>
    <dgm:pt modelId="{9A68DE0A-30D9-4212-9446-055BCC9CF70E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Monitoramento de Obras</a:t>
          </a:r>
          <a:endParaRPr lang="pt-BR" sz="1600" dirty="0"/>
        </a:p>
      </dgm:t>
    </dgm:pt>
    <dgm:pt modelId="{14448E50-A490-4E89-8F70-981BE225F8DB}" type="parTrans" cxnId="{46B227A7-67D8-43A1-B4C1-24A48785915D}">
      <dgm:prSet/>
      <dgm:spPr/>
      <dgm:t>
        <a:bodyPr/>
        <a:lstStyle/>
        <a:p>
          <a:endParaRPr lang="pt-BR"/>
        </a:p>
      </dgm:t>
    </dgm:pt>
    <dgm:pt modelId="{66E6DF0C-2A2D-4780-A1AA-E88489CD0D9B}" type="sibTrans" cxnId="{46B227A7-67D8-43A1-B4C1-24A48785915D}">
      <dgm:prSet/>
      <dgm:spPr/>
      <dgm:t>
        <a:bodyPr/>
        <a:lstStyle/>
        <a:p>
          <a:endParaRPr lang="pt-BR"/>
        </a:p>
      </dgm:t>
    </dgm:pt>
    <dgm:pt modelId="{61DA56CD-35B8-4BA0-B496-1BFFE208B7D2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Processos</a:t>
          </a:r>
        </a:p>
      </dgm:t>
    </dgm:pt>
    <dgm:pt modelId="{93B67840-13CC-4E3F-9091-13498189534A}" type="parTrans" cxnId="{F395D0F8-35C6-4840-AF7B-724E09F0D21F}">
      <dgm:prSet/>
      <dgm:spPr/>
      <dgm:t>
        <a:bodyPr/>
        <a:lstStyle/>
        <a:p>
          <a:endParaRPr lang="pt-BR"/>
        </a:p>
      </dgm:t>
    </dgm:pt>
    <dgm:pt modelId="{8676E8F2-AB27-4AAC-92FE-768E77A1BF1C}" type="sibTrans" cxnId="{F395D0F8-35C6-4840-AF7B-724E09F0D21F}">
      <dgm:prSet/>
      <dgm:spPr/>
      <dgm:t>
        <a:bodyPr/>
        <a:lstStyle/>
        <a:p>
          <a:endParaRPr lang="pt-BR"/>
        </a:p>
      </dgm:t>
    </dgm:pt>
    <dgm:pt modelId="{D42BA098-4FF4-4C95-A652-770B63073A4D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Estoques</a:t>
          </a:r>
        </a:p>
      </dgm:t>
    </dgm:pt>
    <dgm:pt modelId="{E497FAAD-FA1B-41E8-BE2A-8221CB3358EC}" type="parTrans" cxnId="{78BEE1AC-63DE-4224-AEE9-BC93BD3E1789}">
      <dgm:prSet/>
      <dgm:spPr/>
      <dgm:t>
        <a:bodyPr/>
        <a:lstStyle/>
        <a:p>
          <a:endParaRPr lang="pt-BR"/>
        </a:p>
      </dgm:t>
    </dgm:pt>
    <dgm:pt modelId="{70A4493E-36B0-4696-8B73-0A0CE03E2EE8}" type="sibTrans" cxnId="{78BEE1AC-63DE-4224-AEE9-BC93BD3E1789}">
      <dgm:prSet/>
      <dgm:spPr/>
      <dgm:t>
        <a:bodyPr/>
        <a:lstStyle/>
        <a:p>
          <a:endParaRPr lang="pt-BR"/>
        </a:p>
      </dgm:t>
    </dgm:pt>
    <dgm:pt modelId="{38B34DCE-3A73-42FD-AFDB-F697E3E17380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Cursos e Palestras</a:t>
          </a:r>
          <a:endParaRPr lang="pt-BR" sz="1600" dirty="0"/>
        </a:p>
      </dgm:t>
    </dgm:pt>
    <dgm:pt modelId="{C1FF8609-FAA2-4534-BFCF-1960CD525048}" type="parTrans" cxnId="{594B4F75-1782-4EB4-ADF1-A09D0DE6480A}">
      <dgm:prSet/>
      <dgm:spPr/>
      <dgm:t>
        <a:bodyPr/>
        <a:lstStyle/>
        <a:p>
          <a:endParaRPr lang="pt-BR"/>
        </a:p>
      </dgm:t>
    </dgm:pt>
    <dgm:pt modelId="{810AE1C6-A5A3-43C7-81EC-8C80C90B9917}" type="sibTrans" cxnId="{594B4F75-1782-4EB4-ADF1-A09D0DE6480A}">
      <dgm:prSet/>
      <dgm:spPr/>
      <dgm:t>
        <a:bodyPr/>
        <a:lstStyle/>
        <a:p>
          <a:endParaRPr lang="pt-BR"/>
        </a:p>
      </dgm:t>
    </dgm:pt>
    <dgm:pt modelId="{49ECF405-206B-4CBA-9905-51162C20E509}">
      <dgm:prSet phldrT="[Texto]" custT="1"/>
      <dgm:spPr>
        <a:ln>
          <a:noFill/>
        </a:ln>
      </dgm:spPr>
      <dgm:t>
        <a:bodyPr/>
        <a:lstStyle/>
        <a:p>
          <a:r>
            <a:rPr lang="pt-BR" sz="1600" dirty="0"/>
            <a:t>Parcerias institucionais</a:t>
          </a:r>
        </a:p>
      </dgm:t>
    </dgm:pt>
    <dgm:pt modelId="{6EB0A4CB-FE43-4292-AE4E-20F8AFB36AA6}" type="parTrans" cxnId="{42E59EA2-E0AA-42BB-A1CA-30B2E135E7C1}">
      <dgm:prSet/>
      <dgm:spPr/>
      <dgm:t>
        <a:bodyPr/>
        <a:lstStyle/>
        <a:p>
          <a:endParaRPr lang="pt-BR"/>
        </a:p>
      </dgm:t>
    </dgm:pt>
    <dgm:pt modelId="{00D588D6-FEB8-4B54-B9FB-C6860D1EF7CC}" type="sibTrans" cxnId="{42E59EA2-E0AA-42BB-A1CA-30B2E135E7C1}">
      <dgm:prSet/>
      <dgm:spPr/>
      <dgm:t>
        <a:bodyPr/>
        <a:lstStyle/>
        <a:p>
          <a:endParaRPr lang="pt-BR"/>
        </a:p>
      </dgm:t>
    </dgm:pt>
    <dgm:pt modelId="{8F0C83D0-533C-49DA-BF69-F202850468A9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Das contas públicas</a:t>
          </a:r>
          <a:endParaRPr lang="pt-BR" sz="1600" dirty="0"/>
        </a:p>
      </dgm:t>
    </dgm:pt>
    <dgm:pt modelId="{2D35E903-9D0D-42C6-BDB6-0487784CFA63}" type="parTrans" cxnId="{B3B4AA43-7AC8-4105-A939-A04DB410F684}">
      <dgm:prSet/>
      <dgm:spPr/>
      <dgm:t>
        <a:bodyPr/>
        <a:lstStyle/>
        <a:p>
          <a:endParaRPr lang="pt-BR"/>
        </a:p>
      </dgm:t>
    </dgm:pt>
    <dgm:pt modelId="{A02C76E4-4192-4916-9E48-EBE5AD899680}" type="sibTrans" cxnId="{B3B4AA43-7AC8-4105-A939-A04DB410F684}">
      <dgm:prSet/>
      <dgm:spPr/>
      <dgm:t>
        <a:bodyPr/>
        <a:lstStyle/>
        <a:p>
          <a:endParaRPr lang="pt-BR"/>
        </a:p>
      </dgm:t>
    </dgm:pt>
    <dgm:pt modelId="{DBAA7910-1B9B-4D37-B25D-2E81A3A6BABF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Concurso desenho e Redação</a:t>
          </a:r>
          <a:endParaRPr lang="pt-BR" sz="1600" dirty="0"/>
        </a:p>
      </dgm:t>
    </dgm:pt>
    <dgm:pt modelId="{2FF0F7E4-CB09-49AE-A22D-EA00B70E54AA}" type="parTrans" cxnId="{20BE2BD0-4C57-422D-AC7C-25845844BCB0}">
      <dgm:prSet/>
      <dgm:spPr/>
      <dgm:t>
        <a:bodyPr/>
        <a:lstStyle/>
        <a:p>
          <a:endParaRPr lang="pt-BR"/>
        </a:p>
      </dgm:t>
    </dgm:pt>
    <dgm:pt modelId="{BB9FF07F-AC15-4786-9447-76E2BCC0EA43}" type="sibTrans" cxnId="{20BE2BD0-4C57-422D-AC7C-25845844BCB0}">
      <dgm:prSet/>
      <dgm:spPr/>
      <dgm:t>
        <a:bodyPr/>
        <a:lstStyle/>
        <a:p>
          <a:endParaRPr lang="pt-BR"/>
        </a:p>
      </dgm:t>
    </dgm:pt>
    <dgm:pt modelId="{7BC180ED-958E-4CC2-9E35-4005CC7BB7C4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CGM-Controladoria Geral do Município</a:t>
          </a:r>
          <a:endParaRPr lang="pt-BR" sz="1600" dirty="0"/>
        </a:p>
      </dgm:t>
    </dgm:pt>
    <dgm:pt modelId="{F561B4F8-891F-46D0-81B3-D6BAF81F7BB7}" type="parTrans" cxnId="{1C323B9D-0AF9-487F-9DC9-E5FA1D4CDD22}">
      <dgm:prSet/>
      <dgm:spPr/>
      <dgm:t>
        <a:bodyPr/>
        <a:lstStyle/>
        <a:p>
          <a:endParaRPr lang="pt-BR"/>
        </a:p>
      </dgm:t>
    </dgm:pt>
    <dgm:pt modelId="{56F31CBB-CE5B-4643-8CF9-5CF642B84A7A}" type="sibTrans" cxnId="{1C323B9D-0AF9-487F-9DC9-E5FA1D4CDD22}">
      <dgm:prSet/>
      <dgm:spPr/>
      <dgm:t>
        <a:bodyPr/>
        <a:lstStyle/>
        <a:p>
          <a:endParaRPr lang="pt-BR"/>
        </a:p>
      </dgm:t>
    </dgm:pt>
    <dgm:pt modelId="{06C281E9-98E0-425E-BF76-82401B273280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Cargos em Comissão</a:t>
          </a:r>
          <a:endParaRPr lang="pt-BR" sz="1600" dirty="0"/>
        </a:p>
      </dgm:t>
    </dgm:pt>
    <dgm:pt modelId="{28D23C2D-583E-4601-8185-85F083447142}" type="parTrans" cxnId="{6B5275E9-F4EB-494F-8410-75C516765E35}">
      <dgm:prSet/>
      <dgm:spPr/>
      <dgm:t>
        <a:bodyPr/>
        <a:lstStyle/>
        <a:p>
          <a:endParaRPr lang="pt-BR"/>
        </a:p>
      </dgm:t>
    </dgm:pt>
    <dgm:pt modelId="{1E14ADE3-C94F-4BAA-BCC7-EAFAE1D20497}" type="sibTrans" cxnId="{6B5275E9-F4EB-494F-8410-75C516765E35}">
      <dgm:prSet/>
      <dgm:spPr/>
      <dgm:t>
        <a:bodyPr/>
        <a:lstStyle/>
        <a:p>
          <a:endParaRPr lang="pt-BR"/>
        </a:p>
      </dgm:t>
    </dgm:pt>
    <dgm:pt modelId="{1087469B-17A2-433F-8D63-04FDB3E6FB35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Campanhas</a:t>
          </a:r>
          <a:endParaRPr lang="pt-BR" sz="1600" dirty="0"/>
        </a:p>
      </dgm:t>
    </dgm:pt>
    <dgm:pt modelId="{B62E6C05-D283-44BA-A5A7-E78388AE5B20}" type="parTrans" cxnId="{3901696E-AF89-4FB3-8AC4-1E5A00B7DA9B}">
      <dgm:prSet/>
      <dgm:spPr/>
      <dgm:t>
        <a:bodyPr/>
        <a:lstStyle/>
        <a:p>
          <a:endParaRPr lang="pt-BR"/>
        </a:p>
      </dgm:t>
    </dgm:pt>
    <dgm:pt modelId="{FD98F8A9-6161-42BB-8AE2-6A7EE6270A4B}" type="sibTrans" cxnId="{3901696E-AF89-4FB3-8AC4-1E5A00B7DA9B}">
      <dgm:prSet/>
      <dgm:spPr/>
      <dgm:t>
        <a:bodyPr/>
        <a:lstStyle/>
        <a:p>
          <a:endParaRPr lang="pt-BR"/>
        </a:p>
      </dgm:t>
    </dgm:pt>
    <dgm:pt modelId="{BAC3187F-E219-4C99-8D59-915D95B4AC7A}">
      <dgm:prSet phldrT="[Texto]" custT="1"/>
      <dgm:spPr>
        <a:ln>
          <a:noFill/>
        </a:ln>
      </dgm:spPr>
      <dgm:t>
        <a:bodyPr/>
        <a:lstStyle/>
        <a:p>
          <a:r>
            <a:rPr lang="pt-BR" sz="1600" dirty="0" smtClean="0"/>
            <a:t>Salários</a:t>
          </a:r>
          <a:endParaRPr lang="pt-BR" sz="1600" dirty="0"/>
        </a:p>
      </dgm:t>
    </dgm:pt>
    <dgm:pt modelId="{9ADBEE26-13BF-4BE8-86AF-1B24A93BC117}" type="parTrans" cxnId="{F6CC3837-69D4-4320-AA6D-FCE3BEFAD93A}">
      <dgm:prSet/>
      <dgm:spPr/>
      <dgm:t>
        <a:bodyPr/>
        <a:lstStyle/>
        <a:p>
          <a:endParaRPr lang="pt-BR"/>
        </a:p>
      </dgm:t>
    </dgm:pt>
    <dgm:pt modelId="{7A847D75-86C9-420B-AA7E-E6D22FC803BB}" type="sibTrans" cxnId="{F6CC3837-69D4-4320-AA6D-FCE3BEFAD93A}">
      <dgm:prSet/>
      <dgm:spPr/>
      <dgm:t>
        <a:bodyPr/>
        <a:lstStyle/>
        <a:p>
          <a:endParaRPr lang="pt-BR"/>
        </a:p>
      </dgm:t>
    </dgm:pt>
    <dgm:pt modelId="{AC84AD27-9852-44BB-AC18-4549AAD6B98E}">
      <dgm:prSet phldrT="[Texto]" custT="1"/>
      <dgm:spPr>
        <a:ln>
          <a:noFill/>
        </a:ln>
      </dgm:spPr>
      <dgm:t>
        <a:bodyPr/>
        <a:lstStyle/>
        <a:p>
          <a:r>
            <a:rPr lang="pt-BR" sz="1600" u="sng" dirty="0" smtClean="0"/>
            <a:t>MONITORAMENTO:</a:t>
          </a:r>
          <a:endParaRPr lang="pt-BR" sz="1600" u="sng" dirty="0"/>
        </a:p>
      </dgm:t>
    </dgm:pt>
    <dgm:pt modelId="{37CC181A-5B8F-4BF7-86D7-99D38F7303B8}" type="parTrans" cxnId="{A10A5DA5-B436-4D6A-A00D-3C859ED05542}">
      <dgm:prSet/>
      <dgm:spPr/>
      <dgm:t>
        <a:bodyPr/>
        <a:lstStyle/>
        <a:p>
          <a:endParaRPr lang="pt-BR"/>
        </a:p>
      </dgm:t>
    </dgm:pt>
    <dgm:pt modelId="{DA4B8747-E963-4BE4-8397-BA99CFBB190E}" type="sibTrans" cxnId="{A10A5DA5-B436-4D6A-A00D-3C859ED05542}">
      <dgm:prSet/>
      <dgm:spPr/>
      <dgm:t>
        <a:bodyPr/>
        <a:lstStyle/>
        <a:p>
          <a:endParaRPr lang="pt-BR"/>
        </a:p>
      </dgm:t>
    </dgm:pt>
    <dgm:pt modelId="{14AF17BB-65FC-45CD-8CC5-112E59620EB6}">
      <dgm:prSet phldrT="[Texto]" custT="1"/>
      <dgm:spPr>
        <a:ln>
          <a:noFill/>
        </a:ln>
      </dgm:spPr>
      <dgm:t>
        <a:bodyPr/>
        <a:lstStyle/>
        <a:p>
          <a:endParaRPr lang="pt-BR" sz="1600" dirty="0"/>
        </a:p>
      </dgm:t>
    </dgm:pt>
    <dgm:pt modelId="{58C7CEEF-89D5-473A-9363-4E05355D037B}" type="parTrans" cxnId="{DC3A6778-A945-41F7-880F-D886FCB537EA}">
      <dgm:prSet/>
      <dgm:spPr/>
      <dgm:t>
        <a:bodyPr/>
        <a:lstStyle/>
        <a:p>
          <a:endParaRPr lang="pt-BR"/>
        </a:p>
      </dgm:t>
    </dgm:pt>
    <dgm:pt modelId="{45574162-97FC-45A1-A69D-C2C709404715}" type="sibTrans" cxnId="{DC3A6778-A945-41F7-880F-D886FCB537EA}">
      <dgm:prSet/>
      <dgm:spPr/>
      <dgm:t>
        <a:bodyPr/>
        <a:lstStyle/>
        <a:p>
          <a:endParaRPr lang="pt-BR"/>
        </a:p>
      </dgm:t>
    </dgm:pt>
    <dgm:pt modelId="{298CB64C-C82B-47D6-BE62-6C42AD8E86CB}" type="pres">
      <dgm:prSet presAssocID="{9DDBDE79-893C-471F-98EE-7398ADBCEA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E18651-20EC-4B38-A457-8BEEF2D27C4B}" type="pres">
      <dgm:prSet presAssocID="{9DDBDE79-893C-471F-98EE-7398ADBCEAAD}" presName="children" presStyleCnt="0"/>
      <dgm:spPr/>
    </dgm:pt>
    <dgm:pt modelId="{35797ABD-8227-4A4A-AC19-D45737C4B952}" type="pres">
      <dgm:prSet presAssocID="{9DDBDE79-893C-471F-98EE-7398ADBCEAAD}" presName="child1group" presStyleCnt="0"/>
      <dgm:spPr/>
    </dgm:pt>
    <dgm:pt modelId="{38B4D0F8-0570-48E6-BF36-C2D1A6F88A57}" type="pres">
      <dgm:prSet presAssocID="{9DDBDE79-893C-471F-98EE-7398ADBCEAAD}" presName="child1" presStyleLbl="bgAcc1" presStyleIdx="0" presStyleCnt="4" custScaleX="170913" custScaleY="135392" custLinFactNeighborX="-11873" custLinFactNeighborY="13267"/>
      <dgm:spPr/>
      <dgm:t>
        <a:bodyPr/>
        <a:lstStyle/>
        <a:p>
          <a:endParaRPr lang="pt-BR"/>
        </a:p>
      </dgm:t>
    </dgm:pt>
    <dgm:pt modelId="{C7DC7697-4F96-425A-BE1B-4072E52D3993}" type="pres">
      <dgm:prSet presAssocID="{9DDBDE79-893C-471F-98EE-7398ADBCEA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094928-870F-482E-98FD-D91517DB1113}" type="pres">
      <dgm:prSet presAssocID="{9DDBDE79-893C-471F-98EE-7398ADBCEAAD}" presName="child2group" presStyleCnt="0"/>
      <dgm:spPr/>
    </dgm:pt>
    <dgm:pt modelId="{9184A801-5984-4033-AC15-1FA9D5765C9E}" type="pres">
      <dgm:prSet presAssocID="{9DDBDE79-893C-471F-98EE-7398ADBCEAAD}" presName="child2" presStyleLbl="bgAcc1" presStyleIdx="1" presStyleCnt="4" custScaleX="115247" custScaleY="150965" custLinFactNeighborX="18667" custLinFactNeighborY="29431"/>
      <dgm:spPr/>
      <dgm:t>
        <a:bodyPr/>
        <a:lstStyle/>
        <a:p>
          <a:endParaRPr lang="pt-BR"/>
        </a:p>
      </dgm:t>
    </dgm:pt>
    <dgm:pt modelId="{F37E361B-014A-4DE4-9DDC-CB4A173E80BF}" type="pres">
      <dgm:prSet presAssocID="{9DDBDE79-893C-471F-98EE-7398ADBCEA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6FFD72-37BB-4B1D-B2DB-56ADAACE6889}" type="pres">
      <dgm:prSet presAssocID="{9DDBDE79-893C-471F-98EE-7398ADBCEAAD}" presName="child3group" presStyleCnt="0"/>
      <dgm:spPr/>
    </dgm:pt>
    <dgm:pt modelId="{2FC0597A-0916-44F7-B0E5-F9A27CE81A77}" type="pres">
      <dgm:prSet presAssocID="{9DDBDE79-893C-471F-98EE-7398ADBCEAAD}" presName="child3" presStyleLbl="bgAcc1" presStyleIdx="2" presStyleCnt="4" custScaleX="126711" custScaleY="155837" custLinFactNeighborX="34401" custLinFactNeighborY="-43046"/>
      <dgm:spPr/>
      <dgm:t>
        <a:bodyPr/>
        <a:lstStyle/>
        <a:p>
          <a:endParaRPr lang="pt-BR"/>
        </a:p>
      </dgm:t>
    </dgm:pt>
    <dgm:pt modelId="{729C9482-6BEF-4055-B6C0-AFAD1B851D34}" type="pres">
      <dgm:prSet presAssocID="{9DDBDE79-893C-471F-98EE-7398ADBCEA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1C2172-A095-40A7-9A69-E055BBFF1128}" type="pres">
      <dgm:prSet presAssocID="{9DDBDE79-893C-471F-98EE-7398ADBCEAAD}" presName="child4group" presStyleCnt="0"/>
      <dgm:spPr/>
    </dgm:pt>
    <dgm:pt modelId="{D3019084-D6C5-4C9C-9A6D-474858AA102A}" type="pres">
      <dgm:prSet presAssocID="{9DDBDE79-893C-471F-98EE-7398ADBCEAAD}" presName="child4" presStyleLbl="bgAcc1" presStyleIdx="3" presStyleCnt="4" custScaleX="132619" custScaleY="168584" custLinFactNeighborX="-23751" custLinFactNeighborY="-55082"/>
      <dgm:spPr/>
      <dgm:t>
        <a:bodyPr/>
        <a:lstStyle/>
        <a:p>
          <a:endParaRPr lang="pt-BR"/>
        </a:p>
      </dgm:t>
    </dgm:pt>
    <dgm:pt modelId="{F4A6E3A9-99F4-4B2D-98B0-08C56DFF30A3}" type="pres">
      <dgm:prSet presAssocID="{9DDBDE79-893C-471F-98EE-7398ADBCEA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2CFBE-8A65-4A5E-BF4F-B8874E730E36}" type="pres">
      <dgm:prSet presAssocID="{9DDBDE79-893C-471F-98EE-7398ADBCEAAD}" presName="childPlaceholder" presStyleCnt="0"/>
      <dgm:spPr/>
    </dgm:pt>
    <dgm:pt modelId="{34CD754A-0DCC-42F9-916E-3121AB62AF9C}" type="pres">
      <dgm:prSet presAssocID="{9DDBDE79-893C-471F-98EE-7398ADBCEAAD}" presName="circle" presStyleCnt="0"/>
      <dgm:spPr/>
    </dgm:pt>
    <dgm:pt modelId="{9F0C7EEF-F66E-49D9-BBE6-B99E37C2E954}" type="pres">
      <dgm:prSet presAssocID="{9DDBDE79-893C-471F-98EE-7398ADBCEAAD}" presName="quadrant1" presStyleLbl="node1" presStyleIdx="0" presStyleCnt="4" custScaleX="99896" custScaleY="1031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61AED-F3A7-4734-B2C6-80AA1987ED86}" type="pres">
      <dgm:prSet presAssocID="{9DDBDE79-893C-471F-98EE-7398ADBCEAAD}" presName="quadrant2" presStyleLbl="node1" presStyleIdx="1" presStyleCnt="4" custScaleX="99603" custScaleY="103256" custLinFactNeighborY="138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31C053-DC04-4922-960A-CEC49E60169A}" type="pres">
      <dgm:prSet presAssocID="{9DDBDE79-893C-471F-98EE-7398ADBCEA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1FC5AA-CFDB-4495-9CB9-2D3B56D8E41C}" type="pres">
      <dgm:prSet presAssocID="{9DDBDE79-893C-471F-98EE-7398ADBCEAAD}" presName="quadrant4" presStyleLbl="node1" presStyleIdx="3" presStyleCnt="4" custScaleX="99896" custScaleY="1004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F99264-8226-40D9-BF3B-249907D282F2}" type="pres">
      <dgm:prSet presAssocID="{9DDBDE79-893C-471F-98EE-7398ADBCEAAD}" presName="quadrantPlaceholder" presStyleCnt="0"/>
      <dgm:spPr/>
    </dgm:pt>
    <dgm:pt modelId="{7CB35FAB-D0F4-4799-9A8B-067E8728328B}" type="pres">
      <dgm:prSet presAssocID="{9DDBDE79-893C-471F-98EE-7398ADBCEAAD}" presName="center1" presStyleLbl="fgShp" presStyleIdx="0" presStyleCnt="2"/>
      <dgm:spPr/>
    </dgm:pt>
    <dgm:pt modelId="{5247C3FB-EABF-42B5-97E5-1CF4704C04CA}" type="pres">
      <dgm:prSet presAssocID="{9DDBDE79-893C-471F-98EE-7398ADBCEAAD}" presName="center2" presStyleLbl="fgShp" presStyleIdx="1" presStyleCnt="2"/>
      <dgm:spPr/>
    </dgm:pt>
  </dgm:ptLst>
  <dgm:cxnLst>
    <dgm:cxn modelId="{E828D5A6-B415-4D3F-B857-BBC7C5F61AF5}" type="presOf" srcId="{8F0C83D0-533C-49DA-BF69-F202850468A9}" destId="{C7DC7697-4F96-425A-BE1B-4072E52D3993}" srcOrd="1" destOrd="1" presId="urn:microsoft.com/office/officeart/2005/8/layout/cycle4#1"/>
    <dgm:cxn modelId="{CFABE922-EAAD-4EDE-8CDF-D6EC1172FF15}" type="presOf" srcId="{C28A2874-4259-4BC2-916F-3DBB8E382310}" destId="{D3019084-D6C5-4C9C-9A6D-474858AA102A}" srcOrd="0" destOrd="2" presId="urn:microsoft.com/office/officeart/2005/8/layout/cycle4#1"/>
    <dgm:cxn modelId="{23CABE5D-CDC3-4968-BD2E-8DD6F398AA08}" type="presOf" srcId="{05E473C6-7945-40A4-894B-70CE21353A5A}" destId="{9F0C7EEF-F66E-49D9-BBE6-B99E37C2E954}" srcOrd="0" destOrd="0" presId="urn:microsoft.com/office/officeart/2005/8/layout/cycle4#1"/>
    <dgm:cxn modelId="{43637100-5EBF-489E-B786-DDEA2EC43386}" srcId="{EB7B0783-FAB3-4340-8138-062FBD872570}" destId="{F9089261-F8EE-40A4-8E06-2E3846B07706}" srcOrd="2" destOrd="0" parTransId="{3D33199A-92F3-4515-9BAD-A4A132DACD52}" sibTransId="{78A30630-24C9-43E5-BD48-C5F7E2D1171F}"/>
    <dgm:cxn modelId="{97BF8CEA-49FF-4908-8039-853872F6FCA7}" srcId="{7E7258FF-9EE1-45E2-9E9F-B2040E16F98D}" destId="{7E3B4C46-68C7-4E6D-8E8E-7BB5E67B492B}" srcOrd="1" destOrd="0" parTransId="{70DD881F-B1C7-4B81-91BC-D0D84389FCD8}" sibTransId="{AAD5FE14-18BF-4FC7-8703-96C630217EE8}"/>
    <dgm:cxn modelId="{15EAD1B3-4279-4325-BB19-CFBB3EDB9DB2}" type="presOf" srcId="{7BC180ED-958E-4CC2-9E35-4005CC7BB7C4}" destId="{D3019084-D6C5-4C9C-9A6D-474858AA102A}" srcOrd="0" destOrd="3" presId="urn:microsoft.com/office/officeart/2005/8/layout/cycle4#1"/>
    <dgm:cxn modelId="{78B89F5F-3010-4E77-A527-F124DC1FF160}" srcId="{9DDBDE79-893C-471F-98EE-7398ADBCEAAD}" destId="{7E7258FF-9EE1-45E2-9E9F-B2040E16F98D}" srcOrd="3" destOrd="0" parTransId="{DB490295-4BB4-44BF-8847-8C982C2FB255}" sibTransId="{3376DEE5-1AFA-42B1-B9A1-032AD59190E9}"/>
    <dgm:cxn modelId="{D31B0442-5B55-4393-98F9-8627C16EF918}" type="presOf" srcId="{EB7B0783-FAB3-4340-8138-062FBD872570}" destId="{82E61AED-F3A7-4734-B2C6-80AA1987ED86}" srcOrd="0" destOrd="0" presId="urn:microsoft.com/office/officeart/2005/8/layout/cycle4#1"/>
    <dgm:cxn modelId="{A10A5DA5-B436-4D6A-A00D-3C859ED05542}" srcId="{05E473C6-7945-40A4-894B-70CE21353A5A}" destId="{AC84AD27-9852-44BB-AC18-4549AAD6B98E}" srcOrd="0" destOrd="0" parTransId="{37CC181A-5B8F-4BF7-86D7-99D38F7303B8}" sibTransId="{DA4B8747-E963-4BE4-8397-BA99CFBB190E}"/>
    <dgm:cxn modelId="{8C9C7703-8862-466D-A799-3123C847D479}" type="presOf" srcId="{61DA56CD-35B8-4BA0-B496-1BFFE208B7D2}" destId="{38B4D0F8-0570-48E6-BF36-C2D1A6F88A57}" srcOrd="0" destOrd="7" presId="urn:microsoft.com/office/officeart/2005/8/layout/cycle4#1"/>
    <dgm:cxn modelId="{229577D8-A001-48D0-8B1F-A5064794EA94}" type="presOf" srcId="{F9089261-F8EE-40A4-8E06-2E3846B07706}" destId="{9184A801-5984-4033-AC15-1FA9D5765C9E}" srcOrd="0" destOrd="2" presId="urn:microsoft.com/office/officeart/2005/8/layout/cycle4#1"/>
    <dgm:cxn modelId="{594B4F75-1782-4EB4-ADF1-A09D0DE6480A}" srcId="{EB7B0783-FAB3-4340-8138-062FBD872570}" destId="{38B34DCE-3A73-42FD-AFDB-F697E3E17380}" srcOrd="0" destOrd="0" parTransId="{C1FF8609-FAA2-4534-BFCF-1960CD525048}" sibTransId="{810AE1C6-A5A3-43C7-81EC-8C80C90B9917}"/>
    <dgm:cxn modelId="{46B227A7-67D8-43A1-B4C1-24A48785915D}" srcId="{05E473C6-7945-40A4-894B-70CE21353A5A}" destId="{9A68DE0A-30D9-4212-9446-055BCC9CF70E}" srcOrd="4" destOrd="0" parTransId="{14448E50-A490-4E89-8F70-981BE225F8DB}" sibTransId="{66E6DF0C-2A2D-4780-A1AA-E88489CD0D9B}"/>
    <dgm:cxn modelId="{3901696E-AF89-4FB3-8AC4-1E5A00B7DA9B}" srcId="{EB7B0783-FAB3-4340-8138-062FBD872570}" destId="{1087469B-17A2-433F-8D63-04FDB3E6FB35}" srcOrd="5" destOrd="0" parTransId="{B62E6C05-D283-44BA-A5A7-E78388AE5B20}" sibTransId="{FD98F8A9-6161-42BB-8AE2-6A7EE6270A4B}"/>
    <dgm:cxn modelId="{249ADC7D-3B5B-4711-A2F6-120EE18F23AD}" type="presOf" srcId="{58593F38-0EA3-48F9-8F9E-B14C51F0538F}" destId="{5F31C053-DC04-4922-960A-CEC49E60169A}" srcOrd="0" destOrd="0" presId="urn:microsoft.com/office/officeart/2005/8/layout/cycle4#1"/>
    <dgm:cxn modelId="{A7EC44E2-2FBA-429B-B26E-C4DBFE8D1885}" type="presOf" srcId="{59632D67-FCE2-49CD-8C64-F42D59B21D75}" destId="{38B4D0F8-0570-48E6-BF36-C2D1A6F88A57}" srcOrd="0" destOrd="3" presId="urn:microsoft.com/office/officeart/2005/8/layout/cycle4#1"/>
    <dgm:cxn modelId="{DE74B387-F7FF-438D-9832-A0458332FE8E}" srcId="{9DDBDE79-893C-471F-98EE-7398ADBCEAAD}" destId="{58593F38-0EA3-48F9-8F9E-B14C51F0538F}" srcOrd="2" destOrd="0" parTransId="{FBCBE7D5-DBC9-4E4A-923D-A774E3E95AC5}" sibTransId="{8E0E702F-12BB-4CF0-9695-36D8600F112E}"/>
    <dgm:cxn modelId="{10288AD7-6AAA-453D-ACCB-EA80AE2B00AB}" srcId="{05E473C6-7945-40A4-894B-70CE21353A5A}" destId="{68C8382A-842C-424F-9264-BC68B956F51E}" srcOrd="9" destOrd="0" parTransId="{FB133E34-7E6A-419F-B88E-6F0659791927}" sibTransId="{294E2941-1136-4CE8-A0A9-7A5D00A7BFF1}"/>
    <dgm:cxn modelId="{DC3A6778-A945-41F7-880F-D886FCB537EA}" srcId="{7E7258FF-9EE1-45E2-9E9F-B2040E16F98D}" destId="{14AF17BB-65FC-45CD-8CC5-112E59620EB6}" srcOrd="0" destOrd="0" parTransId="{58C7CEEF-89D5-473A-9363-4E05355D037B}" sibTransId="{45574162-97FC-45A1-A69D-C2C709404715}"/>
    <dgm:cxn modelId="{08CEA142-69A3-4906-8B67-AF29BA8D8244}" srcId="{05E473C6-7945-40A4-894B-70CE21353A5A}" destId="{B57CC099-CCA9-4542-AE67-1D548F15F83C}" srcOrd="2" destOrd="0" parTransId="{1AD59AE7-EFAC-43DF-9754-74BCD2ADF3B7}" sibTransId="{DB86CCC9-E90B-49C7-BBFA-B58FCA466B9B}"/>
    <dgm:cxn modelId="{D1C83F27-4C9F-4913-B097-99F9C2104634}" type="presOf" srcId="{49ECF405-206B-4CBA-9905-51162C20E509}" destId="{F37E361B-014A-4DE4-9DDC-CB4A173E80BF}" srcOrd="1" destOrd="4" presId="urn:microsoft.com/office/officeart/2005/8/layout/cycle4#1"/>
    <dgm:cxn modelId="{ED635C3D-C07D-4DCE-BB95-09766AC2D35C}" type="presOf" srcId="{D42BA098-4FF4-4C95-A652-770B63073A4D}" destId="{C7DC7697-4F96-425A-BE1B-4072E52D3993}" srcOrd="1" destOrd="8" presId="urn:microsoft.com/office/officeart/2005/8/layout/cycle4#1"/>
    <dgm:cxn modelId="{95C76E76-1816-4162-89B9-20012F34AC7A}" srcId="{7E7258FF-9EE1-45E2-9E9F-B2040E16F98D}" destId="{9C28FE90-6B50-45F5-9DF4-38D832CB88E3}" srcOrd="4" destOrd="0" parTransId="{2193AB8E-9DC2-4E6E-B9C6-D2B8AB34FB0B}" sibTransId="{3B01E6A7-8BFC-40C3-BC4F-0B7F5E50F028}"/>
    <dgm:cxn modelId="{48C1777C-1FEE-4E40-8AA6-9BAD6FFDE76C}" type="presOf" srcId="{B73CAEDC-0C04-4014-B5E2-35ECCE62FEBB}" destId="{F37E361B-014A-4DE4-9DDC-CB4A173E80BF}" srcOrd="1" destOrd="1" presId="urn:microsoft.com/office/officeart/2005/8/layout/cycle4#1"/>
    <dgm:cxn modelId="{8C04BDA9-EA10-4725-9F20-EBE6247D6AC4}" type="presOf" srcId="{D42BA098-4FF4-4C95-A652-770B63073A4D}" destId="{38B4D0F8-0570-48E6-BF36-C2D1A6F88A57}" srcOrd="0" destOrd="8" presId="urn:microsoft.com/office/officeart/2005/8/layout/cycle4#1"/>
    <dgm:cxn modelId="{F395D0F8-35C6-4840-AF7B-724E09F0D21F}" srcId="{05E473C6-7945-40A4-894B-70CE21353A5A}" destId="{61DA56CD-35B8-4BA0-B496-1BFFE208B7D2}" srcOrd="7" destOrd="0" parTransId="{93B67840-13CC-4E3F-9091-13498189534A}" sibTransId="{8676E8F2-AB27-4AAC-92FE-768E77A1BF1C}"/>
    <dgm:cxn modelId="{C81B5BED-4898-4B7C-94EF-C82D90DA9801}" type="presOf" srcId="{7E7258FF-9EE1-45E2-9E9F-B2040E16F98D}" destId="{561FC5AA-CFDB-4495-9CB9-2D3B56D8E41C}" srcOrd="0" destOrd="0" presId="urn:microsoft.com/office/officeart/2005/8/layout/cycle4#1"/>
    <dgm:cxn modelId="{20BE2BD0-4C57-422D-AC7C-25845844BCB0}" srcId="{EB7B0783-FAB3-4340-8138-062FBD872570}" destId="{DBAA7910-1B9B-4D37-B25D-2E81A3A6BABF}" srcOrd="3" destOrd="0" parTransId="{2FF0F7E4-CB09-49AE-A22D-EA00B70E54AA}" sibTransId="{BB9FF07F-AC15-4786-9447-76E2BCC0EA43}"/>
    <dgm:cxn modelId="{67ADAC28-2A6C-4D96-BF2A-7AB73AD5ED19}" type="presOf" srcId="{9A68DE0A-30D9-4212-9446-055BCC9CF70E}" destId="{C7DC7697-4F96-425A-BE1B-4072E52D3993}" srcOrd="1" destOrd="4" presId="urn:microsoft.com/office/officeart/2005/8/layout/cycle4#1"/>
    <dgm:cxn modelId="{F0605C60-9081-4456-883A-9AFAA4F03204}" type="presOf" srcId="{14AF17BB-65FC-45CD-8CC5-112E59620EB6}" destId="{F4A6E3A9-99F4-4B2D-98B0-08C56DFF30A3}" srcOrd="1" destOrd="0" presId="urn:microsoft.com/office/officeart/2005/8/layout/cycle4#1"/>
    <dgm:cxn modelId="{753C70E4-303D-407F-9BEA-DFF96098CC66}" type="presOf" srcId="{AC84AD27-9852-44BB-AC18-4549AAD6B98E}" destId="{38B4D0F8-0570-48E6-BF36-C2D1A6F88A57}" srcOrd="0" destOrd="0" presId="urn:microsoft.com/office/officeart/2005/8/layout/cycle4#1"/>
    <dgm:cxn modelId="{EECAC930-B782-4D15-9A96-FF5C11E2680D}" type="presOf" srcId="{B57CC099-CCA9-4542-AE67-1D548F15F83C}" destId="{C7DC7697-4F96-425A-BE1B-4072E52D3993}" srcOrd="1" destOrd="2" presId="urn:microsoft.com/office/officeart/2005/8/layout/cycle4#1"/>
    <dgm:cxn modelId="{E1C6DEA0-6ABF-46D1-9B9B-F23287DE0B1D}" type="presOf" srcId="{BAC3187F-E219-4C99-8D59-915D95B4AC7A}" destId="{38B4D0F8-0570-48E6-BF36-C2D1A6F88A57}" srcOrd="0" destOrd="5" presId="urn:microsoft.com/office/officeart/2005/8/layout/cycle4#1"/>
    <dgm:cxn modelId="{B3B4AA43-7AC8-4105-A939-A04DB410F684}" srcId="{05E473C6-7945-40A4-894B-70CE21353A5A}" destId="{8F0C83D0-533C-49DA-BF69-F202850468A9}" srcOrd="1" destOrd="0" parTransId="{2D35E903-9D0D-42C6-BDB6-0487784CFA63}" sibTransId="{A02C76E4-4192-4916-9E48-EBE5AD899680}"/>
    <dgm:cxn modelId="{1C323B9D-0AF9-487F-9DC9-E5FA1D4CDD22}" srcId="{7E7258FF-9EE1-45E2-9E9F-B2040E16F98D}" destId="{7BC180ED-958E-4CC2-9E35-4005CC7BB7C4}" srcOrd="3" destOrd="0" parTransId="{F561B4F8-891F-46D0-81B3-D6BAF81F7BB7}" sibTransId="{56F31CBB-CE5B-4643-8CF9-5CF642B84A7A}"/>
    <dgm:cxn modelId="{ECF5B94D-33C5-41E1-A5FC-39CEC808F142}" type="presOf" srcId="{BAC3187F-E219-4C99-8D59-915D95B4AC7A}" destId="{C7DC7697-4F96-425A-BE1B-4072E52D3993}" srcOrd="1" destOrd="5" presId="urn:microsoft.com/office/officeart/2005/8/layout/cycle4#1"/>
    <dgm:cxn modelId="{B0CCF841-39D4-4384-88E3-87098DFA6B89}" type="presOf" srcId="{AC84AD27-9852-44BB-AC18-4549AAD6B98E}" destId="{C7DC7697-4F96-425A-BE1B-4072E52D3993}" srcOrd="1" destOrd="0" presId="urn:microsoft.com/office/officeart/2005/8/layout/cycle4#1"/>
    <dgm:cxn modelId="{5F06F522-7E12-4804-A6A8-9A26078BCBF6}" type="presOf" srcId="{61DA56CD-35B8-4BA0-B496-1BFFE208B7D2}" destId="{C7DC7697-4F96-425A-BE1B-4072E52D3993}" srcOrd="1" destOrd="7" presId="urn:microsoft.com/office/officeart/2005/8/layout/cycle4#1"/>
    <dgm:cxn modelId="{A568A87D-4477-4444-9C06-8FFAD64C4643}" srcId="{EB7B0783-FAB3-4340-8138-062FBD872570}" destId="{B73CAEDC-0C04-4014-B5E2-35ECCE62FEBB}" srcOrd="1" destOrd="0" parTransId="{0F0B0C54-6E41-44E7-BE4C-5933A938BAD8}" sibTransId="{451A2A5F-BF16-4BD2-8C28-84B034453E7B}"/>
    <dgm:cxn modelId="{00378EDD-DB13-4E48-B40F-7BF206E73A98}" srcId="{7E7258FF-9EE1-45E2-9E9F-B2040E16F98D}" destId="{C28A2874-4259-4BC2-916F-3DBB8E382310}" srcOrd="2" destOrd="0" parTransId="{1970CB2A-4264-4365-B54E-43CD4EAC5F1D}" sibTransId="{44448547-22A9-4A12-9F47-E1FEA2A2CE14}"/>
    <dgm:cxn modelId="{D317C733-76A3-41A3-8B17-32A0C7FBFAB8}" type="presOf" srcId="{95ED48B1-6137-4955-952E-601F91C0EA55}" destId="{2FC0597A-0916-44F7-B0E5-F9A27CE81A77}" srcOrd="0" destOrd="0" presId="urn:microsoft.com/office/officeart/2005/8/layout/cycle4#1"/>
    <dgm:cxn modelId="{DD0DE81F-E165-40AD-A68D-DC94FE968BBF}" type="presOf" srcId="{95ED48B1-6137-4955-952E-601F91C0EA55}" destId="{729C9482-6BEF-4055-B6C0-AFAD1B851D34}" srcOrd="1" destOrd="0" presId="urn:microsoft.com/office/officeart/2005/8/layout/cycle4#1"/>
    <dgm:cxn modelId="{3ACC775D-8E6F-44D1-854A-97E16C3FDEDC}" type="presOf" srcId="{9C28FE90-6B50-45F5-9DF4-38D832CB88E3}" destId="{F4A6E3A9-99F4-4B2D-98B0-08C56DFF30A3}" srcOrd="1" destOrd="4" presId="urn:microsoft.com/office/officeart/2005/8/layout/cycle4#1"/>
    <dgm:cxn modelId="{4CF44330-5683-4F9A-BF3A-691BFA1841E8}" srcId="{9DDBDE79-893C-471F-98EE-7398ADBCEAAD}" destId="{05E473C6-7945-40A4-894B-70CE21353A5A}" srcOrd="0" destOrd="0" parTransId="{BDB5C0F4-B9C0-43B9-8AE2-F61EF910024C}" sibTransId="{7875F81E-AA14-4A5D-9E5A-E50432B0C293}"/>
    <dgm:cxn modelId="{8626B13A-75A7-4CCE-AC99-C59EB4D0BE45}" srcId="{58593F38-0EA3-48F9-8F9E-B14C51F0538F}" destId="{95ED48B1-6137-4955-952E-601F91C0EA55}" srcOrd="0" destOrd="0" parTransId="{5E0B0C88-3FE7-49FF-8790-D16A041E7951}" sibTransId="{1F9AF478-DA6E-41D1-90AF-2401C5785B3B}"/>
    <dgm:cxn modelId="{78BEE1AC-63DE-4224-AEE9-BC93BD3E1789}" srcId="{05E473C6-7945-40A4-894B-70CE21353A5A}" destId="{D42BA098-4FF4-4C95-A652-770B63073A4D}" srcOrd="8" destOrd="0" parTransId="{E497FAAD-FA1B-41E8-BE2A-8221CB3358EC}" sibTransId="{70A4493E-36B0-4696-8B73-0A0CE03E2EE8}"/>
    <dgm:cxn modelId="{18365650-EF03-4BF5-B686-185070096B7E}" type="presOf" srcId="{06C281E9-98E0-425E-BF76-82401B273280}" destId="{C7DC7697-4F96-425A-BE1B-4072E52D3993}" srcOrd="1" destOrd="6" presId="urn:microsoft.com/office/officeart/2005/8/layout/cycle4#1"/>
    <dgm:cxn modelId="{CA472611-736B-4D60-BE31-96071CC3BD09}" type="presOf" srcId="{38B34DCE-3A73-42FD-AFDB-F697E3E17380}" destId="{9184A801-5984-4033-AC15-1FA9D5765C9E}" srcOrd="0" destOrd="0" presId="urn:microsoft.com/office/officeart/2005/8/layout/cycle4#1"/>
    <dgm:cxn modelId="{A1EC3FD8-38C7-49DD-A9C9-88925810CF91}" type="presOf" srcId="{59632D67-FCE2-49CD-8C64-F42D59B21D75}" destId="{C7DC7697-4F96-425A-BE1B-4072E52D3993}" srcOrd="1" destOrd="3" presId="urn:microsoft.com/office/officeart/2005/8/layout/cycle4#1"/>
    <dgm:cxn modelId="{938A1922-98FC-4A16-B354-D0642A8FD9E5}" type="presOf" srcId="{14AF17BB-65FC-45CD-8CC5-112E59620EB6}" destId="{D3019084-D6C5-4C9C-9A6D-474858AA102A}" srcOrd="0" destOrd="0" presId="urn:microsoft.com/office/officeart/2005/8/layout/cycle4#1"/>
    <dgm:cxn modelId="{FD7C0C46-A1DB-42DA-AF15-0FDA2E340156}" type="presOf" srcId="{68C8382A-842C-424F-9264-BC68B956F51E}" destId="{C7DC7697-4F96-425A-BE1B-4072E52D3993}" srcOrd="1" destOrd="9" presId="urn:microsoft.com/office/officeart/2005/8/layout/cycle4#1"/>
    <dgm:cxn modelId="{7F2D5DDF-C66B-4E69-B183-21E126818731}" type="presOf" srcId="{C28A2874-4259-4BC2-916F-3DBB8E382310}" destId="{F4A6E3A9-99F4-4B2D-98B0-08C56DFF30A3}" srcOrd="1" destOrd="2" presId="urn:microsoft.com/office/officeart/2005/8/layout/cycle4#1"/>
    <dgm:cxn modelId="{45A9B14C-D224-474E-8DFC-A7D33B95EC84}" type="presOf" srcId="{38B34DCE-3A73-42FD-AFDB-F697E3E17380}" destId="{F37E361B-014A-4DE4-9DDC-CB4A173E80BF}" srcOrd="1" destOrd="0" presId="urn:microsoft.com/office/officeart/2005/8/layout/cycle4#1"/>
    <dgm:cxn modelId="{9ECBBCF4-0EA3-40A1-94EC-86655377F3E3}" type="presOf" srcId="{9DDBDE79-893C-471F-98EE-7398ADBCEAAD}" destId="{298CB64C-C82B-47D6-BE62-6C42AD8E86CB}" srcOrd="0" destOrd="0" presId="urn:microsoft.com/office/officeart/2005/8/layout/cycle4#1"/>
    <dgm:cxn modelId="{01F0816F-6C0E-45A7-8F76-6DAA111D9245}" type="presOf" srcId="{7E3B4C46-68C7-4E6D-8E8E-7BB5E67B492B}" destId="{F4A6E3A9-99F4-4B2D-98B0-08C56DFF30A3}" srcOrd="1" destOrd="1" presId="urn:microsoft.com/office/officeart/2005/8/layout/cycle4#1"/>
    <dgm:cxn modelId="{9FF34151-BAC9-48B7-A5C6-686FE2FB74E5}" type="presOf" srcId="{DBAA7910-1B9B-4D37-B25D-2E81A3A6BABF}" destId="{F37E361B-014A-4DE4-9DDC-CB4A173E80BF}" srcOrd="1" destOrd="3" presId="urn:microsoft.com/office/officeart/2005/8/layout/cycle4#1"/>
    <dgm:cxn modelId="{F06CDB42-01C0-4215-A70A-7918D2E2D0CB}" type="presOf" srcId="{1087469B-17A2-433F-8D63-04FDB3E6FB35}" destId="{9184A801-5984-4033-AC15-1FA9D5765C9E}" srcOrd="0" destOrd="5" presId="urn:microsoft.com/office/officeart/2005/8/layout/cycle4#1"/>
    <dgm:cxn modelId="{98087FA2-DB32-4071-BCFA-3EA78BCCEF0A}" type="presOf" srcId="{06C281E9-98E0-425E-BF76-82401B273280}" destId="{38B4D0F8-0570-48E6-BF36-C2D1A6F88A57}" srcOrd="0" destOrd="6" presId="urn:microsoft.com/office/officeart/2005/8/layout/cycle4#1"/>
    <dgm:cxn modelId="{1656C757-2AFE-4615-9C82-8F9D959726A5}" srcId="{9DDBDE79-893C-471F-98EE-7398ADBCEAAD}" destId="{EB7B0783-FAB3-4340-8138-062FBD872570}" srcOrd="1" destOrd="0" parTransId="{976E60EC-EE8B-4D86-9803-B0A035576761}" sibTransId="{59FDF793-71F7-4D12-847C-C919CB8364E6}"/>
    <dgm:cxn modelId="{7C6088BB-6512-41E0-A988-8F7CAA5FE87E}" type="presOf" srcId="{68C8382A-842C-424F-9264-BC68B956F51E}" destId="{38B4D0F8-0570-48E6-BF36-C2D1A6F88A57}" srcOrd="0" destOrd="9" presId="urn:microsoft.com/office/officeart/2005/8/layout/cycle4#1"/>
    <dgm:cxn modelId="{F6CC3837-69D4-4320-AA6D-FCE3BEFAD93A}" srcId="{05E473C6-7945-40A4-894B-70CE21353A5A}" destId="{BAC3187F-E219-4C99-8D59-915D95B4AC7A}" srcOrd="5" destOrd="0" parTransId="{9ADBEE26-13BF-4BE8-86AF-1B24A93BC117}" sibTransId="{7A847D75-86C9-420B-AA7E-E6D22FC803BB}"/>
    <dgm:cxn modelId="{8BDD3B08-8085-4EF7-839B-1A49EB123F90}" type="presOf" srcId="{49ECF405-206B-4CBA-9905-51162C20E509}" destId="{9184A801-5984-4033-AC15-1FA9D5765C9E}" srcOrd="0" destOrd="4" presId="urn:microsoft.com/office/officeart/2005/8/layout/cycle4#1"/>
    <dgm:cxn modelId="{36FC3A27-BC45-4158-9F0B-67B19C9D25C0}" type="presOf" srcId="{8F0C83D0-533C-49DA-BF69-F202850468A9}" destId="{38B4D0F8-0570-48E6-BF36-C2D1A6F88A57}" srcOrd="0" destOrd="1" presId="urn:microsoft.com/office/officeart/2005/8/layout/cycle4#1"/>
    <dgm:cxn modelId="{BEC7147B-BB0A-46D5-8A6F-18BB3B0A6943}" type="presOf" srcId="{7E3B4C46-68C7-4E6D-8E8E-7BB5E67B492B}" destId="{D3019084-D6C5-4C9C-9A6D-474858AA102A}" srcOrd="0" destOrd="1" presId="urn:microsoft.com/office/officeart/2005/8/layout/cycle4#1"/>
    <dgm:cxn modelId="{B8914116-5CCC-41FA-9CA3-ED81721CE6EA}" type="presOf" srcId="{B57CC099-CCA9-4542-AE67-1D548F15F83C}" destId="{38B4D0F8-0570-48E6-BF36-C2D1A6F88A57}" srcOrd="0" destOrd="2" presId="urn:microsoft.com/office/officeart/2005/8/layout/cycle4#1"/>
    <dgm:cxn modelId="{CA70970B-4006-4961-9342-7C7C539B9621}" type="presOf" srcId="{DBAA7910-1B9B-4D37-B25D-2E81A3A6BABF}" destId="{9184A801-5984-4033-AC15-1FA9D5765C9E}" srcOrd="0" destOrd="3" presId="urn:microsoft.com/office/officeart/2005/8/layout/cycle4#1"/>
    <dgm:cxn modelId="{CF264BC7-BA69-43ED-887A-96C7521E83D8}" srcId="{05E473C6-7945-40A4-894B-70CE21353A5A}" destId="{59632D67-FCE2-49CD-8C64-F42D59B21D75}" srcOrd="3" destOrd="0" parTransId="{C53EA84C-6DAE-45DA-AC6C-A8F55695CF84}" sibTransId="{5C697731-2B66-4DFC-B50A-A92AE2FEE3A6}"/>
    <dgm:cxn modelId="{6203DB13-0CE2-46C8-81C4-08011BA580DB}" type="presOf" srcId="{9C28FE90-6B50-45F5-9DF4-38D832CB88E3}" destId="{D3019084-D6C5-4C9C-9A6D-474858AA102A}" srcOrd="0" destOrd="4" presId="urn:microsoft.com/office/officeart/2005/8/layout/cycle4#1"/>
    <dgm:cxn modelId="{CE02E814-01C6-47B6-8D6E-3886543EE398}" type="presOf" srcId="{F9089261-F8EE-40A4-8E06-2E3846B07706}" destId="{F37E361B-014A-4DE4-9DDC-CB4A173E80BF}" srcOrd="1" destOrd="2" presId="urn:microsoft.com/office/officeart/2005/8/layout/cycle4#1"/>
    <dgm:cxn modelId="{6B5275E9-F4EB-494F-8410-75C516765E35}" srcId="{05E473C6-7945-40A4-894B-70CE21353A5A}" destId="{06C281E9-98E0-425E-BF76-82401B273280}" srcOrd="6" destOrd="0" parTransId="{28D23C2D-583E-4601-8185-85F083447142}" sibTransId="{1E14ADE3-C94F-4BAA-BCC7-EAFAE1D20497}"/>
    <dgm:cxn modelId="{42E59EA2-E0AA-42BB-A1CA-30B2E135E7C1}" srcId="{EB7B0783-FAB3-4340-8138-062FBD872570}" destId="{49ECF405-206B-4CBA-9905-51162C20E509}" srcOrd="4" destOrd="0" parTransId="{6EB0A4CB-FE43-4292-AE4E-20F8AFB36AA6}" sibTransId="{00D588D6-FEB8-4B54-B9FB-C6860D1EF7CC}"/>
    <dgm:cxn modelId="{280AB6ED-F87E-4B1E-8211-38249FB49A62}" type="presOf" srcId="{9A68DE0A-30D9-4212-9446-055BCC9CF70E}" destId="{38B4D0F8-0570-48E6-BF36-C2D1A6F88A57}" srcOrd="0" destOrd="4" presId="urn:microsoft.com/office/officeart/2005/8/layout/cycle4#1"/>
    <dgm:cxn modelId="{D81B5975-FC66-4273-B6E5-03769E42C20F}" type="presOf" srcId="{B73CAEDC-0C04-4014-B5E2-35ECCE62FEBB}" destId="{9184A801-5984-4033-AC15-1FA9D5765C9E}" srcOrd="0" destOrd="1" presId="urn:microsoft.com/office/officeart/2005/8/layout/cycle4#1"/>
    <dgm:cxn modelId="{3912DF1C-F24C-4C5A-9710-60F99D3717E7}" type="presOf" srcId="{7BC180ED-958E-4CC2-9E35-4005CC7BB7C4}" destId="{F4A6E3A9-99F4-4B2D-98B0-08C56DFF30A3}" srcOrd="1" destOrd="3" presId="urn:microsoft.com/office/officeart/2005/8/layout/cycle4#1"/>
    <dgm:cxn modelId="{999CB153-EC4A-460A-A320-10C0B4B243BA}" type="presOf" srcId="{1087469B-17A2-433F-8D63-04FDB3E6FB35}" destId="{F37E361B-014A-4DE4-9DDC-CB4A173E80BF}" srcOrd="1" destOrd="5" presId="urn:microsoft.com/office/officeart/2005/8/layout/cycle4#1"/>
    <dgm:cxn modelId="{DD648EB9-10FF-42F6-A9B8-8D5C5E487362}" type="presParOf" srcId="{298CB64C-C82B-47D6-BE62-6C42AD8E86CB}" destId="{55E18651-20EC-4B38-A457-8BEEF2D27C4B}" srcOrd="0" destOrd="0" presId="urn:microsoft.com/office/officeart/2005/8/layout/cycle4#1"/>
    <dgm:cxn modelId="{D8E5F5D7-5F1D-4996-9239-3383CA7AFFD8}" type="presParOf" srcId="{55E18651-20EC-4B38-A457-8BEEF2D27C4B}" destId="{35797ABD-8227-4A4A-AC19-D45737C4B952}" srcOrd="0" destOrd="0" presId="urn:microsoft.com/office/officeart/2005/8/layout/cycle4#1"/>
    <dgm:cxn modelId="{BF926D0E-D861-4020-A150-31A13B0D28B8}" type="presParOf" srcId="{35797ABD-8227-4A4A-AC19-D45737C4B952}" destId="{38B4D0F8-0570-48E6-BF36-C2D1A6F88A57}" srcOrd="0" destOrd="0" presId="urn:microsoft.com/office/officeart/2005/8/layout/cycle4#1"/>
    <dgm:cxn modelId="{D96E572F-1D88-447A-855C-847A36E43B8B}" type="presParOf" srcId="{35797ABD-8227-4A4A-AC19-D45737C4B952}" destId="{C7DC7697-4F96-425A-BE1B-4072E52D3993}" srcOrd="1" destOrd="0" presId="urn:microsoft.com/office/officeart/2005/8/layout/cycle4#1"/>
    <dgm:cxn modelId="{65529A39-CAA6-446F-98E8-C90E32B43F98}" type="presParOf" srcId="{55E18651-20EC-4B38-A457-8BEEF2D27C4B}" destId="{F7094928-870F-482E-98FD-D91517DB1113}" srcOrd="1" destOrd="0" presId="urn:microsoft.com/office/officeart/2005/8/layout/cycle4#1"/>
    <dgm:cxn modelId="{9B7E58B6-BDFC-4376-B07E-E1B5C0FE5BEB}" type="presParOf" srcId="{F7094928-870F-482E-98FD-D91517DB1113}" destId="{9184A801-5984-4033-AC15-1FA9D5765C9E}" srcOrd="0" destOrd="0" presId="urn:microsoft.com/office/officeart/2005/8/layout/cycle4#1"/>
    <dgm:cxn modelId="{D32A8149-FD2B-4DB4-BCC1-5B898DBA38C6}" type="presParOf" srcId="{F7094928-870F-482E-98FD-D91517DB1113}" destId="{F37E361B-014A-4DE4-9DDC-CB4A173E80BF}" srcOrd="1" destOrd="0" presId="urn:microsoft.com/office/officeart/2005/8/layout/cycle4#1"/>
    <dgm:cxn modelId="{6C71CA51-0D73-466F-98E6-91AB92DA7F2D}" type="presParOf" srcId="{55E18651-20EC-4B38-A457-8BEEF2D27C4B}" destId="{9D6FFD72-37BB-4B1D-B2DB-56ADAACE6889}" srcOrd="2" destOrd="0" presId="urn:microsoft.com/office/officeart/2005/8/layout/cycle4#1"/>
    <dgm:cxn modelId="{F31DD5EF-ABE6-4A92-B5EB-09E13CD2A8A4}" type="presParOf" srcId="{9D6FFD72-37BB-4B1D-B2DB-56ADAACE6889}" destId="{2FC0597A-0916-44F7-B0E5-F9A27CE81A77}" srcOrd="0" destOrd="0" presId="urn:microsoft.com/office/officeart/2005/8/layout/cycle4#1"/>
    <dgm:cxn modelId="{D3542FEB-DEA7-4F77-BBC7-34E59EDFDA31}" type="presParOf" srcId="{9D6FFD72-37BB-4B1D-B2DB-56ADAACE6889}" destId="{729C9482-6BEF-4055-B6C0-AFAD1B851D34}" srcOrd="1" destOrd="0" presId="urn:microsoft.com/office/officeart/2005/8/layout/cycle4#1"/>
    <dgm:cxn modelId="{3556B571-19D8-402C-B190-8AF9425318C8}" type="presParOf" srcId="{55E18651-20EC-4B38-A457-8BEEF2D27C4B}" destId="{541C2172-A095-40A7-9A69-E055BBFF1128}" srcOrd="3" destOrd="0" presId="urn:microsoft.com/office/officeart/2005/8/layout/cycle4#1"/>
    <dgm:cxn modelId="{96A15A7C-5FD4-4503-B1F2-A491E10E29AF}" type="presParOf" srcId="{541C2172-A095-40A7-9A69-E055BBFF1128}" destId="{D3019084-D6C5-4C9C-9A6D-474858AA102A}" srcOrd="0" destOrd="0" presId="urn:microsoft.com/office/officeart/2005/8/layout/cycle4#1"/>
    <dgm:cxn modelId="{72A3C38C-B87F-4DC6-A374-50B323B7F4E5}" type="presParOf" srcId="{541C2172-A095-40A7-9A69-E055BBFF1128}" destId="{F4A6E3A9-99F4-4B2D-98B0-08C56DFF30A3}" srcOrd="1" destOrd="0" presId="urn:microsoft.com/office/officeart/2005/8/layout/cycle4#1"/>
    <dgm:cxn modelId="{BA22A167-5E45-4570-9A8A-315E3C544524}" type="presParOf" srcId="{55E18651-20EC-4B38-A457-8BEEF2D27C4B}" destId="{1562CFBE-8A65-4A5E-BF4F-B8874E730E36}" srcOrd="4" destOrd="0" presId="urn:microsoft.com/office/officeart/2005/8/layout/cycle4#1"/>
    <dgm:cxn modelId="{24A18202-05EB-4B89-8B55-6E1514C79000}" type="presParOf" srcId="{298CB64C-C82B-47D6-BE62-6C42AD8E86CB}" destId="{34CD754A-0DCC-42F9-916E-3121AB62AF9C}" srcOrd="1" destOrd="0" presId="urn:microsoft.com/office/officeart/2005/8/layout/cycle4#1"/>
    <dgm:cxn modelId="{742A4F93-891F-4614-84A4-9C842104142E}" type="presParOf" srcId="{34CD754A-0DCC-42F9-916E-3121AB62AF9C}" destId="{9F0C7EEF-F66E-49D9-BBE6-B99E37C2E954}" srcOrd="0" destOrd="0" presId="urn:microsoft.com/office/officeart/2005/8/layout/cycle4#1"/>
    <dgm:cxn modelId="{40D238C4-DEBD-4420-A258-274B3CD1E05D}" type="presParOf" srcId="{34CD754A-0DCC-42F9-916E-3121AB62AF9C}" destId="{82E61AED-F3A7-4734-B2C6-80AA1987ED86}" srcOrd="1" destOrd="0" presId="urn:microsoft.com/office/officeart/2005/8/layout/cycle4#1"/>
    <dgm:cxn modelId="{09817195-F547-4C8F-8A26-CF66531EB656}" type="presParOf" srcId="{34CD754A-0DCC-42F9-916E-3121AB62AF9C}" destId="{5F31C053-DC04-4922-960A-CEC49E60169A}" srcOrd="2" destOrd="0" presId="urn:microsoft.com/office/officeart/2005/8/layout/cycle4#1"/>
    <dgm:cxn modelId="{D88CF8C0-94A5-4E91-B026-683D3A0DC0E1}" type="presParOf" srcId="{34CD754A-0DCC-42F9-916E-3121AB62AF9C}" destId="{561FC5AA-CFDB-4495-9CB9-2D3B56D8E41C}" srcOrd="3" destOrd="0" presId="urn:microsoft.com/office/officeart/2005/8/layout/cycle4#1"/>
    <dgm:cxn modelId="{4BB3DE54-9B0B-485F-8204-B188ED865C26}" type="presParOf" srcId="{34CD754A-0DCC-42F9-916E-3121AB62AF9C}" destId="{83F99264-8226-40D9-BF3B-249907D282F2}" srcOrd="4" destOrd="0" presId="urn:microsoft.com/office/officeart/2005/8/layout/cycle4#1"/>
    <dgm:cxn modelId="{6C29DBB3-A565-4587-BEF0-DAD2D599B751}" type="presParOf" srcId="{298CB64C-C82B-47D6-BE62-6C42AD8E86CB}" destId="{7CB35FAB-D0F4-4799-9A8B-067E8728328B}" srcOrd="2" destOrd="0" presId="urn:microsoft.com/office/officeart/2005/8/layout/cycle4#1"/>
    <dgm:cxn modelId="{3602B11E-671A-452C-9F19-D2DEF6AC1AE1}" type="presParOf" srcId="{298CB64C-C82B-47D6-BE62-6C42AD8E86CB}" destId="{5247C3FB-EABF-42B5-97E5-1CF4704C04C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5AFB6-F8BE-449C-A7D9-D35ED40C6757}">
      <dsp:nvSpPr>
        <dsp:cNvPr id="0" name=""/>
        <dsp:cNvSpPr/>
      </dsp:nvSpPr>
      <dsp:spPr>
        <a:xfrm>
          <a:off x="-64120" y="0"/>
          <a:ext cx="2011680" cy="19507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0CEC0-8330-4867-9513-EFACA8DE6726}">
      <dsp:nvSpPr>
        <dsp:cNvPr id="0" name=""/>
        <dsp:cNvSpPr/>
      </dsp:nvSpPr>
      <dsp:spPr>
        <a:xfrm>
          <a:off x="1900591" y="31318"/>
          <a:ext cx="4195408" cy="188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accent2"/>
              </a:solidFill>
            </a:rPr>
            <a:t>Entre 2013 e 2017:</a:t>
          </a:r>
          <a:endParaRPr lang="pt-BR" sz="2800" b="1" kern="1200" dirty="0">
            <a:solidFill>
              <a:schemeClr val="accent2"/>
            </a:solidFill>
          </a:endParaRPr>
        </a:p>
      </dsp:txBody>
      <dsp:txXfrm>
        <a:off x="1900591" y="31318"/>
        <a:ext cx="4195408" cy="1888082"/>
      </dsp:txXfrm>
    </dsp:sp>
    <dsp:sp modelId="{2B2A526D-90A7-489E-B081-2BA2014DED03}">
      <dsp:nvSpPr>
        <dsp:cNvPr id="0" name=""/>
        <dsp:cNvSpPr/>
      </dsp:nvSpPr>
      <dsp:spPr>
        <a:xfrm>
          <a:off x="539383" y="2113280"/>
          <a:ext cx="2011680" cy="19507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9BE9D-8E22-45E6-B346-571ACE366C31}">
      <dsp:nvSpPr>
        <dsp:cNvPr id="0" name=""/>
        <dsp:cNvSpPr/>
      </dsp:nvSpPr>
      <dsp:spPr>
        <a:xfrm>
          <a:off x="2476468" y="2113280"/>
          <a:ext cx="3683651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0" rIns="284480" bIns="28448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>
              <a:solidFill>
                <a:schemeClr val="accent2"/>
              </a:solidFill>
            </a:rPr>
            <a:t>Mais de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>
              <a:solidFill>
                <a:schemeClr val="accent2"/>
              </a:solidFill>
            </a:rPr>
            <a:t>R$ </a:t>
          </a:r>
          <a:r>
            <a:rPr lang="pt-BR" sz="4000" b="1" kern="1200" dirty="0" smtClean="0">
              <a:solidFill>
                <a:schemeClr val="accent2"/>
              </a:solidFill>
            </a:rPr>
            <a:t>3 </a:t>
          </a:r>
          <a:r>
            <a:rPr lang="pt-BR" sz="4000" b="1" kern="1200" dirty="0">
              <a:solidFill>
                <a:schemeClr val="accent2"/>
              </a:solidFill>
            </a:rPr>
            <a:t>bilhões!</a:t>
          </a:r>
        </a:p>
      </dsp:txBody>
      <dsp:txXfrm>
        <a:off x="2476468" y="2113280"/>
        <a:ext cx="3683651" cy="195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0597A-0916-44F7-B0E5-F9A27CE81A77}">
      <dsp:nvSpPr>
        <dsp:cNvPr id="0" name=""/>
        <dsp:cNvSpPr/>
      </dsp:nvSpPr>
      <dsp:spPr>
        <a:xfrm>
          <a:off x="5436561" y="2333785"/>
          <a:ext cx="3276406" cy="2610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</dsp:txBody>
      <dsp:txXfrm>
        <a:off x="6476821" y="3043678"/>
        <a:ext cx="2178808" cy="1842988"/>
      </dsp:txXfrm>
    </dsp:sp>
    <dsp:sp modelId="{D3019084-D6C5-4C9C-9A6D-474858AA102A}">
      <dsp:nvSpPr>
        <dsp:cNvPr id="0" name=""/>
        <dsp:cNvSpPr/>
      </dsp:nvSpPr>
      <dsp:spPr>
        <a:xfrm>
          <a:off x="204084" y="2025431"/>
          <a:ext cx="3429171" cy="2823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Portais da Transparência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Capacitação dos Conselhos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CGM-Controladoria Geral do Município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Indicadores da </a:t>
          </a:r>
          <a:r>
            <a:rPr lang="pt-BR" sz="1600" kern="1200" dirty="0" smtClean="0"/>
            <a:t>Gestão Pública</a:t>
          </a:r>
          <a:endParaRPr lang="pt-BR" sz="1600" kern="1200" dirty="0"/>
        </a:p>
      </dsp:txBody>
      <dsp:txXfrm>
        <a:off x="266112" y="2793391"/>
        <a:ext cx="2276364" cy="1993739"/>
      </dsp:txXfrm>
    </dsp:sp>
    <dsp:sp modelId="{9184A801-5984-4033-AC15-1FA9D5765C9E}">
      <dsp:nvSpPr>
        <dsp:cNvPr id="0" name=""/>
        <dsp:cNvSpPr/>
      </dsp:nvSpPr>
      <dsp:spPr>
        <a:xfrm>
          <a:off x="5732989" y="29247"/>
          <a:ext cx="2979978" cy="2528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Cursos e Palestras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Semana da Cidadania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Feirão do Imposto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Concurso desenho e Redação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Parcerias institucionais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Campanhas</a:t>
          </a:r>
          <a:endParaRPr lang="pt-BR" sz="1600" kern="1200" dirty="0"/>
        </a:p>
      </dsp:txBody>
      <dsp:txXfrm>
        <a:off x="6682528" y="84792"/>
        <a:ext cx="1974894" cy="1785371"/>
      </dsp:txXfrm>
    </dsp:sp>
    <dsp:sp modelId="{38B4D0F8-0570-48E6-BF36-C2D1A6F88A57}">
      <dsp:nvSpPr>
        <dsp:cNvPr id="0" name=""/>
        <dsp:cNvSpPr/>
      </dsp:nvSpPr>
      <dsp:spPr>
        <a:xfrm>
          <a:off x="16127" y="-111073"/>
          <a:ext cx="4419351" cy="22677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u="sng" kern="1200" dirty="0" smtClean="0"/>
            <a:t>MONITORAMENTO:</a:t>
          </a:r>
          <a:endParaRPr lang="pt-BR" sz="1600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Das contas públicas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Licitações e Entregas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Convênios e Contratações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Monitoramento de Obras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Salários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Cargos em Comissão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Processos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Estoques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/>
            <a:t>Câmara Municipal</a:t>
          </a:r>
        </a:p>
      </dsp:txBody>
      <dsp:txXfrm>
        <a:off x="65943" y="-61257"/>
        <a:ext cx="2993914" cy="1601197"/>
      </dsp:txXfrm>
    </dsp:sp>
    <dsp:sp modelId="{9F0C7EEF-F66E-49D9-BBE6-B99E37C2E954}">
      <dsp:nvSpPr>
        <dsp:cNvPr id="0" name=""/>
        <dsp:cNvSpPr/>
      </dsp:nvSpPr>
      <dsp:spPr>
        <a:xfrm>
          <a:off x="2038878" y="299047"/>
          <a:ext cx="2264083" cy="2338831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</dsp:txBody>
      <dsp:txXfrm>
        <a:off x="2702013" y="984075"/>
        <a:ext cx="1600948" cy="1653803"/>
      </dsp:txXfrm>
    </dsp:sp>
    <dsp:sp modelId="{82E61AED-F3A7-4734-B2C6-80AA1987ED86}">
      <dsp:nvSpPr>
        <dsp:cNvPr id="0" name=""/>
        <dsp:cNvSpPr/>
      </dsp:nvSpPr>
      <dsp:spPr>
        <a:xfrm rot="5400000">
          <a:off x="4371929" y="371086"/>
          <a:ext cx="2340236" cy="2257443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</dsp:txBody>
      <dsp:txXfrm rot="-5400000">
        <a:off x="4413326" y="1015129"/>
        <a:ext cx="1596253" cy="1654797"/>
      </dsp:txXfrm>
    </dsp:sp>
    <dsp:sp modelId="{5F31C053-DC04-4922-960A-CEC49E60169A}">
      <dsp:nvSpPr>
        <dsp:cNvPr id="0" name=""/>
        <dsp:cNvSpPr/>
      </dsp:nvSpPr>
      <dsp:spPr>
        <a:xfrm rot="10800000">
          <a:off x="4408826" y="2706369"/>
          <a:ext cx="2266441" cy="2266441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/>
        </a:p>
      </dsp:txBody>
      <dsp:txXfrm rot="10800000">
        <a:off x="4408826" y="2706369"/>
        <a:ext cx="1602616" cy="1602616"/>
      </dsp:txXfrm>
    </dsp:sp>
    <dsp:sp modelId="{561FC5AA-CFDB-4495-9CB9-2D3B56D8E41C}">
      <dsp:nvSpPr>
        <dsp:cNvPr id="0" name=""/>
        <dsp:cNvSpPr/>
      </dsp:nvSpPr>
      <dsp:spPr>
        <a:xfrm rot="16200000">
          <a:off x="2032906" y="2707547"/>
          <a:ext cx="2276028" cy="2264083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0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0" kern="1200" dirty="0" smtClean="0">
            <a:solidFill>
              <a:schemeClr val="bg1"/>
            </a:solidFill>
          </a:endParaRPr>
        </a:p>
      </dsp:txBody>
      <dsp:txXfrm rot="5400000">
        <a:off x="2702013" y="2701575"/>
        <a:ext cx="1600948" cy="1609395"/>
      </dsp:txXfrm>
    </dsp:sp>
    <dsp:sp modelId="{7CB35FAB-D0F4-4799-9A8B-067E8728328B}">
      <dsp:nvSpPr>
        <dsp:cNvPr id="0" name=""/>
        <dsp:cNvSpPr/>
      </dsp:nvSpPr>
      <dsp:spPr>
        <a:xfrm>
          <a:off x="3965221" y="2182941"/>
          <a:ext cx="782524" cy="68045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7C3FB-EABF-42B5-97E5-1CF4704C04CA}">
      <dsp:nvSpPr>
        <dsp:cNvPr id="0" name=""/>
        <dsp:cNvSpPr/>
      </dsp:nvSpPr>
      <dsp:spPr>
        <a:xfrm rot="10800000">
          <a:off x="3965221" y="2444655"/>
          <a:ext cx="782524" cy="68045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ECCCD-DAAE-4827-A118-8E1890FF93A7}" type="datetimeFigureOut">
              <a:rPr lang="pt-BR" smtClean="0"/>
              <a:t>13/11/2018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D1F8-8C5B-4B69-9EC8-BB05F34FA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4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011C-62A8-4165-81E0-72454B0321D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Pendente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011C-62A8-4165-81E0-72454B0321D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71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Pendente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011C-62A8-4165-81E0-72454B0321D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71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399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9025" tIns="99025" rIns="99025" bIns="990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4011C-62A8-4165-81E0-72454B0321D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37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Armelindo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7D1F8-8C5B-4B69-9EC8-BB05F34FA48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78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60.454.024,88</a:t>
            </a:r>
            <a:r>
              <a:rPr lang="pt-BR" smtClean="0"/>
              <a:t>     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63.743.666,12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 </a:t>
            </a:r>
            <a:r>
              <a:rPr lang="pt-BR" smtClean="0"/>
              <a:t> </a:t>
            </a:r>
            <a:r>
              <a:rPr lang="pt-B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12.087.597,29</a:t>
            </a:r>
            <a:r>
              <a:rPr lang="pt-BR" smtClean="0"/>
              <a:t>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9521-7634-40BE-B4EA-D587ADD492F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4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E5DE-15F5-4255-AD38-F8F17A2355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BB30-A77E-47A0-836D-860167E811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2458-5136-4369-B66B-15421EB1F68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C917-062C-4CFC-BE77-AC5AFB467E8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7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3436-D4D4-4D58-87F1-F27AE077494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E737-A3DA-44E7-BD76-86C5BE294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>
            <a:off x="4226113" y="3911398"/>
            <a:ext cx="691799" cy="518000"/>
          </a:xfrm>
          <a:prstGeom prst="triangle">
            <a:avLst>
              <a:gd name="adj" fmla="val 50000"/>
            </a:avLst>
          </a:prstGeom>
          <a:solidFill>
            <a:srgbClr val="F77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3948">
              <a:buClr>
                <a:srgbClr val="000000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-25" y="52"/>
            <a:ext cx="9144000" cy="4165598"/>
          </a:xfrm>
          <a:prstGeom prst="rect">
            <a:avLst/>
          </a:prstGeom>
          <a:solidFill>
            <a:srgbClr val="F778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3948">
              <a:buClr>
                <a:srgbClr val="000000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11210" y="859082"/>
            <a:ext cx="8282399" cy="28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Oswald"/>
              <a:buNone/>
              <a:defRPr sz="6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Oswald"/>
              <a:buNone/>
              <a:defRPr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3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D526-D6DF-4175-BEC0-73A47626371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F2B7-CCFF-41A3-B346-6793DF686BC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0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5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1B0B-E0EB-49A3-8A09-DE76FA892EB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03AD-531D-4548-8E30-061B64022C2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0F20-B7B2-49E7-B13F-E0C475581B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5583-9FA2-4B83-9F53-15C3563952B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2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21" indent="0">
              <a:buNone/>
              <a:defRPr sz="1600" b="1"/>
            </a:lvl4pPr>
            <a:lvl5pPr marL="1827896" indent="0">
              <a:buNone/>
              <a:defRPr sz="1600" b="1"/>
            </a:lvl5pPr>
            <a:lvl6pPr marL="2284869" indent="0">
              <a:buNone/>
              <a:defRPr sz="1600" b="1"/>
            </a:lvl6pPr>
            <a:lvl7pPr marL="2741844" indent="0">
              <a:buNone/>
              <a:defRPr sz="1600" b="1"/>
            </a:lvl7pPr>
            <a:lvl8pPr marL="3198817" indent="0">
              <a:buNone/>
              <a:defRPr sz="1600" b="1"/>
            </a:lvl8pPr>
            <a:lvl9pPr marL="3655792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8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21" indent="0">
              <a:buNone/>
              <a:defRPr sz="1600" b="1"/>
            </a:lvl4pPr>
            <a:lvl5pPr marL="1827896" indent="0">
              <a:buNone/>
              <a:defRPr sz="1600" b="1"/>
            </a:lvl5pPr>
            <a:lvl6pPr marL="2284869" indent="0">
              <a:buNone/>
              <a:defRPr sz="1600" b="1"/>
            </a:lvl6pPr>
            <a:lvl7pPr marL="2741844" indent="0">
              <a:buNone/>
              <a:defRPr sz="1600" b="1"/>
            </a:lvl7pPr>
            <a:lvl8pPr marL="3198817" indent="0">
              <a:buNone/>
              <a:defRPr sz="1600" b="1"/>
            </a:lvl8pPr>
            <a:lvl9pPr marL="3655792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8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3FA9-B6EA-4188-A88C-646B5E39D4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7AD5-2C7A-486D-A523-5886932098E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83D2-CEA7-4FB0-BCF2-07CD88C36A7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F52B-0AE2-400A-9D59-3AA0ABFA80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6438-1581-4CC4-A4EC-75764ACE8A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F2F1A-6A16-4D34-A70D-FF4224E6E34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1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48" indent="0">
              <a:buNone/>
              <a:defRPr sz="1000"/>
            </a:lvl3pPr>
            <a:lvl4pPr marL="1370921" indent="0">
              <a:buNone/>
              <a:defRPr sz="900"/>
            </a:lvl4pPr>
            <a:lvl5pPr marL="1827896" indent="0">
              <a:buNone/>
              <a:defRPr sz="900"/>
            </a:lvl5pPr>
            <a:lvl6pPr marL="2284869" indent="0">
              <a:buNone/>
              <a:defRPr sz="900"/>
            </a:lvl6pPr>
            <a:lvl7pPr marL="2741844" indent="0">
              <a:buNone/>
              <a:defRPr sz="900"/>
            </a:lvl7pPr>
            <a:lvl8pPr marL="3198817" indent="0">
              <a:buNone/>
              <a:defRPr sz="900"/>
            </a:lvl8pPr>
            <a:lvl9pPr marL="3655792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C7D8-476A-436B-9544-88B2D71A48D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F8BB-A20C-4E93-BEF9-8D42190395D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5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8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48" indent="0">
              <a:buNone/>
              <a:defRPr sz="2400"/>
            </a:lvl3pPr>
            <a:lvl4pPr marL="1370921" indent="0">
              <a:buNone/>
              <a:defRPr sz="2000"/>
            </a:lvl4pPr>
            <a:lvl5pPr marL="1827896" indent="0">
              <a:buNone/>
              <a:defRPr sz="2000"/>
            </a:lvl5pPr>
            <a:lvl6pPr marL="2284869" indent="0">
              <a:buNone/>
              <a:defRPr sz="2000"/>
            </a:lvl6pPr>
            <a:lvl7pPr marL="2741844" indent="0">
              <a:buNone/>
              <a:defRPr sz="2000"/>
            </a:lvl7pPr>
            <a:lvl8pPr marL="3198817" indent="0">
              <a:buNone/>
              <a:defRPr sz="2000"/>
            </a:lvl8pPr>
            <a:lvl9pPr marL="3655792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48" indent="0">
              <a:buNone/>
              <a:defRPr sz="1000"/>
            </a:lvl3pPr>
            <a:lvl4pPr marL="1370921" indent="0">
              <a:buNone/>
              <a:defRPr sz="900"/>
            </a:lvl4pPr>
            <a:lvl5pPr marL="1827896" indent="0">
              <a:buNone/>
              <a:defRPr sz="900"/>
            </a:lvl5pPr>
            <a:lvl6pPr marL="2284869" indent="0">
              <a:buNone/>
              <a:defRPr sz="900"/>
            </a:lvl6pPr>
            <a:lvl7pPr marL="2741844" indent="0">
              <a:buNone/>
              <a:defRPr sz="900"/>
            </a:lvl7pPr>
            <a:lvl8pPr marL="3198817" indent="0">
              <a:buNone/>
              <a:defRPr sz="900"/>
            </a:lvl8pPr>
            <a:lvl9pPr marL="3655792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1F8F-FFB5-4C8C-AB0F-D48A9A39E5E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62EF2-CA8C-4AF6-BF96-1733F9BC8B5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2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1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8">
              <a:defRPr/>
            </a:pPr>
            <a:fld id="{43A76434-1E0D-444A-B15D-D6A2F0B76EE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 defTabSz="913948">
                <a:defRPr/>
              </a:pPr>
              <a:t>13/11/2018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8"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95" tIns="45697" rIns="91395" bIns="456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948">
              <a:defRPr/>
            </a:pPr>
            <a:fld id="{37AC0116-6F78-46A8-8B9D-67C95A77F33F}" type="slidenum">
              <a:rPr lang="pt-BR">
                <a:solidFill>
                  <a:prstClr val="black">
                    <a:tint val="75000"/>
                  </a:prstClr>
                </a:solidFill>
              </a:rPr>
              <a:pPr defTabSz="913948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7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92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28" indent="-34272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3" indent="-2856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6" indent="-228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9" indent="-228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2" indent="-2284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6" indent="-228486" algn="l" defTabSz="9139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31" indent="-228486" algn="l" defTabSz="9139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04" indent="-228486" algn="l" defTabSz="9139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9" indent="-228486" algn="l" defTabSz="9139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8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1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6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9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4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7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2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FC1733C0"/><Relationship Id="rId5" Type="http://schemas.openxmlformats.org/officeDocument/2006/relationships/image" Target="../media/image3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FC1733C0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FC1733C0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FC1733C0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FC1733C0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FC1733C0"/><Relationship Id="rId5" Type="http://schemas.openxmlformats.org/officeDocument/2006/relationships/image" Target="../media/image1.png"/><Relationship Id="rId4" Type="http://schemas.openxmlformats.org/officeDocument/2006/relationships/image" Target="../media/image4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FC1733C0"/><Relationship Id="rId5" Type="http://schemas.openxmlformats.org/officeDocument/2006/relationships/hyperlink" Target="https://unidoscontraacorrupcao.org.br/" TargetMode="Externa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47" y="620688"/>
            <a:ext cx="5859315" cy="27752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9765" y="4077072"/>
            <a:ext cx="7920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114B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CIDADANIA E CONTROLE SOCIAL</a:t>
            </a:r>
            <a:endParaRPr lang="pt-BR" sz="4400" dirty="0">
              <a:solidFill>
                <a:srgbClr val="114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title"/>
          </p:nvPr>
        </p:nvSpPr>
        <p:spPr>
          <a:xfrm>
            <a:off x="2248597" y="237345"/>
            <a:ext cx="4947444" cy="6246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MONITORAMENTO MONITSOCIAL</a:t>
            </a:r>
            <a:b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Plataforma  Benificiários</a:t>
            </a:r>
            <a:endParaRPr lang="pt-BR" sz="2400" dirty="0"/>
          </a:p>
        </p:txBody>
      </p:sp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1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844824"/>
            <a:ext cx="861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6245" y="1168554"/>
            <a:ext cx="76761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O </a:t>
            </a:r>
            <a:r>
              <a:rPr lang="pt-BR" sz="2400" dirty="0" smtClean="0">
                <a:solidFill>
                  <a:srgbClr val="002060"/>
                </a:solidFill>
              </a:rPr>
              <a:t>OSB/CHAPECÓ lança o </a:t>
            </a:r>
            <a:r>
              <a:rPr lang="pt-BR" sz="2400" b="1" dirty="0" smtClean="0">
                <a:solidFill>
                  <a:srgbClr val="002060"/>
                </a:solidFill>
              </a:rPr>
              <a:t>MONITSOCIAL. </a:t>
            </a:r>
          </a:p>
          <a:p>
            <a:pPr algn="just"/>
            <a:r>
              <a:rPr lang="pt-BR" sz="2400" dirty="0" smtClean="0">
                <a:solidFill>
                  <a:srgbClr val="002060"/>
                </a:solidFill>
              </a:rPr>
              <a:t>Uma </a:t>
            </a:r>
            <a:r>
              <a:rPr lang="pt-BR" sz="2400" dirty="0">
                <a:solidFill>
                  <a:srgbClr val="002060"/>
                </a:solidFill>
              </a:rPr>
              <a:t>plataforma unificada de consultas e cruzamento de informações de repasses governamentais com objetivo fiscalizatório. Essa é a nova ferramenta tecnológica que o Observatório Social de Chapecó disponibilizará à sociedade. 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O projeto </a:t>
            </a:r>
            <a:r>
              <a:rPr lang="pt-BR" sz="2400" dirty="0" smtClean="0">
                <a:solidFill>
                  <a:srgbClr val="002060"/>
                </a:solidFill>
              </a:rPr>
              <a:t>foi </a:t>
            </a:r>
            <a:r>
              <a:rPr lang="pt-BR" sz="2400" dirty="0">
                <a:solidFill>
                  <a:srgbClr val="002060"/>
                </a:solidFill>
              </a:rPr>
              <a:t>criado pelo empresário </a:t>
            </a:r>
            <a:r>
              <a:rPr lang="pt-BR" sz="2400" dirty="0" err="1">
                <a:solidFill>
                  <a:srgbClr val="002060"/>
                </a:solidFill>
              </a:rPr>
              <a:t>Heber</a:t>
            </a:r>
            <a:r>
              <a:rPr lang="pt-BR" sz="2400" dirty="0">
                <a:solidFill>
                  <a:srgbClr val="002060"/>
                </a:solidFill>
              </a:rPr>
              <a:t> Mantovani. Seus objetivos são simplificar o acesso à informação das saídas de recursos dos caixas públicos, fornecer um meio de todos fiscalizarem a aplicação dos recursos e utilizar a inteligência computacional para fazer cruzamentos em busca de inconsistências, incoerências ou situações suspeitas. A plataforma permitirá buscar e cruzar informações das mais variadas fontes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66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2771800" y="476672"/>
            <a:ext cx="5734029" cy="13462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swald"/>
              <a:buNone/>
            </a:pPr>
            <a:r>
              <a:rPr lang="pt-BR" sz="4800" b="0" i="0" u="none" strike="noStrike" cap="none" dirty="0" smtClean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Projeto Obra Transparente</a:t>
            </a:r>
            <a:endParaRPr lang="pt-BR" sz="4800" b="0" i="0" u="none" strike="noStrike" cap="none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2843808" y="1804484"/>
            <a:ext cx="6123059" cy="533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ct val="25000"/>
              <a:buFont typeface="Oswald"/>
              <a:buNone/>
            </a:pPr>
            <a:r>
              <a:rPr lang="pt-BR" sz="3200" kern="0" dirty="0" smtClean="0">
                <a:solidFill>
                  <a:schemeClr val="bg1"/>
                </a:solidFill>
                <a:ea typeface="Oswald"/>
                <a:cs typeface="Oswald"/>
                <a:sym typeface="Oswald"/>
              </a:rPr>
              <a:t>O Observatório Social monitorando obras públicas no município a</a:t>
            </a:r>
            <a:r>
              <a:rPr lang="pt-BR" sz="3200" dirty="0" smtClean="0">
                <a:solidFill>
                  <a:schemeClr val="bg1"/>
                </a:solidFill>
              </a:rPr>
              <a:t>través </a:t>
            </a:r>
            <a:r>
              <a:rPr lang="pt-BR" sz="3200" dirty="0">
                <a:solidFill>
                  <a:schemeClr val="bg1"/>
                </a:solidFill>
              </a:rPr>
              <a:t>de 22 </a:t>
            </a:r>
            <a:r>
              <a:rPr lang="pt-BR" sz="3200" dirty="0" smtClean="0">
                <a:solidFill>
                  <a:schemeClr val="bg1"/>
                </a:solidFill>
              </a:rPr>
              <a:t>Observatórios.</a:t>
            </a:r>
            <a:endParaRPr lang="pt-BR" sz="3200" dirty="0">
              <a:solidFill>
                <a:schemeClr val="bg1"/>
              </a:solidFill>
            </a:endParaRPr>
          </a:p>
          <a:p>
            <a:pPr algn="ctr">
              <a:buClr>
                <a:srgbClr val="000000"/>
              </a:buClr>
              <a:buSzPct val="25000"/>
              <a:buFont typeface="Oswald"/>
              <a:buNone/>
            </a:pPr>
            <a:r>
              <a:rPr lang="pt-BR" sz="3200" kern="0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pt-BR" sz="3200" kern="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" name="Shape 33" descr="UNDEF_Logo_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4754591"/>
            <a:ext cx="2092452" cy="80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 descr="logo os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005" y="5890653"/>
            <a:ext cx="3010482" cy="932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736" y="6088559"/>
            <a:ext cx="2963114" cy="5365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44016" y="4354481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Apoio</a:t>
            </a:r>
            <a:r>
              <a:rPr lang="de-DE" sz="1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:</a:t>
            </a:r>
            <a:endParaRPr lang="de-DE" sz="1400" kern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44016" y="6156797"/>
            <a:ext cx="188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Reali</a:t>
            </a:r>
            <a:r>
              <a:rPr lang="pt-BR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zação</a:t>
            </a:r>
            <a:r>
              <a:rPr lang="de-DE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Arial"/>
              </a:rPr>
              <a:t>:</a:t>
            </a:r>
            <a:endParaRPr lang="de-DE" sz="2000" kern="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Arial"/>
            </a:endParaRPr>
          </a:p>
        </p:txBody>
      </p:sp>
      <p:pic>
        <p:nvPicPr>
          <p:cNvPr id="10" name="Grafik 9" descr="LOGO-COLORID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12" y="-278856"/>
            <a:ext cx="1808798" cy="121158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55248" y="4390496"/>
            <a:ext cx="7811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pt-BR" dirty="0">
                <a:solidFill>
                  <a:srgbClr val="000000"/>
                </a:solidFill>
              </a:rPr>
              <a:t>Financiado pelo </a:t>
            </a:r>
            <a:r>
              <a:rPr lang="pt-BR" b="1" dirty="0">
                <a:solidFill>
                  <a:srgbClr val="000000"/>
                </a:solidFill>
              </a:rPr>
              <a:t>UNDEF</a:t>
            </a:r>
            <a:r>
              <a:rPr lang="pt-BR" dirty="0">
                <a:solidFill>
                  <a:srgbClr val="000000"/>
                </a:solidFill>
              </a:rPr>
              <a:t> (Fundo das Nações Unidas para a Democracia)</a:t>
            </a:r>
          </a:p>
        </p:txBody>
      </p:sp>
      <p:pic>
        <p:nvPicPr>
          <p:cNvPr id="11" name="Picture 2" descr="C:\Users\acarraro\Desktop\TDP_ce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" y="-163062"/>
            <a:ext cx="3297754" cy="49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02201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68968" y="746442"/>
            <a:ext cx="630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>
                <a:solidFill>
                  <a:srgbClr val="002060"/>
                </a:solidFill>
              </a:rPr>
              <a:t>Exemplos de contribuição para economia</a:t>
            </a:r>
            <a:endParaRPr lang="pt-BR" sz="2800" b="1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carraro\Desktop\tablets-para-o-na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5" y="1340767"/>
            <a:ext cx="8350644" cy="50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44723" y="1908165"/>
            <a:ext cx="4968553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6600"/>
                </a:solidFill>
              </a:rPr>
              <a:t>Edital </a:t>
            </a:r>
            <a:r>
              <a:rPr lang="pt-BR" sz="2400" b="1" dirty="0">
                <a:solidFill>
                  <a:srgbClr val="FF6600"/>
                </a:solidFill>
              </a:rPr>
              <a:t>134/2017 Pregão Presencial</a:t>
            </a:r>
          </a:p>
          <a:p>
            <a:r>
              <a:rPr lang="pt-BR" sz="2400" dirty="0" smtClean="0">
                <a:solidFill>
                  <a:srgbClr val="FF6600"/>
                </a:solidFill>
              </a:rPr>
              <a:t>Adquiriu 2.500 </a:t>
            </a:r>
            <a:r>
              <a:rPr lang="pt-BR" sz="2400" dirty="0" err="1">
                <a:solidFill>
                  <a:srgbClr val="FF6600"/>
                </a:solidFill>
              </a:rPr>
              <a:t>Tablets</a:t>
            </a:r>
            <a:r>
              <a:rPr lang="pt-BR" sz="2400" dirty="0">
                <a:solidFill>
                  <a:srgbClr val="FF6600"/>
                </a:solidFill>
              </a:rPr>
              <a:t> 7</a:t>
            </a:r>
            <a:r>
              <a:rPr lang="pt-BR" sz="2400" dirty="0" smtClean="0">
                <a:solidFill>
                  <a:srgbClr val="FF6600"/>
                </a:solidFill>
              </a:rPr>
              <a:t>” com Conteúdo </a:t>
            </a:r>
            <a:r>
              <a:rPr lang="pt-BR" sz="2400" dirty="0">
                <a:solidFill>
                  <a:srgbClr val="FF6600"/>
                </a:solidFill>
              </a:rPr>
              <a:t>Didático Pedagógico </a:t>
            </a:r>
            <a:r>
              <a:rPr lang="pt-BR" sz="2400" dirty="0" smtClean="0">
                <a:solidFill>
                  <a:srgbClr val="FF6600"/>
                </a:solidFill>
              </a:rPr>
              <a:t>Digital. Valor homologado </a:t>
            </a:r>
            <a:r>
              <a:rPr lang="pt-BR" sz="2400" b="1" u="sng" dirty="0" smtClean="0">
                <a:solidFill>
                  <a:srgbClr val="FF6600"/>
                </a:solidFill>
              </a:rPr>
              <a:t>R</a:t>
            </a:r>
            <a:r>
              <a:rPr lang="pt-BR" sz="2400" b="1" u="sng" dirty="0">
                <a:solidFill>
                  <a:srgbClr val="FF6600"/>
                </a:solidFill>
              </a:rPr>
              <a:t>$ 996,00/</a:t>
            </a:r>
            <a:r>
              <a:rPr lang="pt-BR" sz="2400" u="sng" dirty="0">
                <a:solidFill>
                  <a:srgbClr val="FF6600"/>
                </a:solidFill>
              </a:rPr>
              <a:t>cada</a:t>
            </a:r>
            <a:r>
              <a:rPr lang="pt-BR" sz="2400" dirty="0" smtClean="0">
                <a:solidFill>
                  <a:srgbClr val="FF6600"/>
                </a:solidFill>
              </a:rPr>
              <a:t>.</a:t>
            </a:r>
          </a:p>
          <a:p>
            <a:r>
              <a:rPr lang="pt-BR" sz="2400" dirty="0">
                <a:solidFill>
                  <a:srgbClr val="FF6600"/>
                </a:solidFill>
              </a:rPr>
              <a:t>Valor </a:t>
            </a:r>
            <a:r>
              <a:rPr lang="pt-BR" sz="2400" dirty="0" smtClean="0">
                <a:solidFill>
                  <a:srgbClr val="FF6600"/>
                </a:solidFill>
              </a:rPr>
              <a:t>de </a:t>
            </a:r>
            <a:r>
              <a:rPr lang="pt-BR" sz="2400" dirty="0">
                <a:solidFill>
                  <a:srgbClr val="FF6600"/>
                </a:solidFill>
              </a:rPr>
              <a:t>mercado s/conteúdo </a:t>
            </a:r>
            <a:r>
              <a:rPr lang="pt-BR" sz="2400" dirty="0" smtClean="0">
                <a:solidFill>
                  <a:srgbClr val="FF6600"/>
                </a:solidFill>
              </a:rPr>
              <a:t>pedagógico:  </a:t>
            </a:r>
            <a:r>
              <a:rPr lang="pt-BR" sz="2400" dirty="0">
                <a:solidFill>
                  <a:srgbClr val="FF6600"/>
                </a:solidFill>
              </a:rPr>
              <a:t>+/- </a:t>
            </a:r>
            <a:r>
              <a:rPr lang="pt-BR" sz="2400" b="1" dirty="0">
                <a:solidFill>
                  <a:srgbClr val="FF6600"/>
                </a:solidFill>
              </a:rPr>
              <a:t>R$ </a:t>
            </a:r>
            <a:r>
              <a:rPr lang="pt-BR" sz="2400" b="1" u="sng" dirty="0" smtClean="0">
                <a:solidFill>
                  <a:srgbClr val="FF6600"/>
                </a:solidFill>
              </a:rPr>
              <a:t>245,00/unid.</a:t>
            </a:r>
            <a:r>
              <a:rPr lang="pt-BR" sz="2400" b="1" dirty="0" smtClean="0">
                <a:solidFill>
                  <a:srgbClr val="FF6600"/>
                </a:solidFill>
              </a:rPr>
              <a:t> </a:t>
            </a:r>
          </a:p>
          <a:p>
            <a:r>
              <a:rPr lang="pt-BR" sz="2400" dirty="0" smtClean="0">
                <a:solidFill>
                  <a:srgbClr val="FF6600"/>
                </a:solidFill>
              </a:rPr>
              <a:t>Rede Municipal = </a:t>
            </a:r>
            <a:r>
              <a:rPr lang="pt-BR" sz="2400" dirty="0">
                <a:solidFill>
                  <a:srgbClr val="FF6600"/>
                </a:solidFill>
              </a:rPr>
              <a:t>+/- 30 mil </a:t>
            </a:r>
            <a:r>
              <a:rPr lang="pt-BR" sz="2400" dirty="0" smtClean="0">
                <a:solidFill>
                  <a:srgbClr val="FF6600"/>
                </a:solidFill>
              </a:rPr>
              <a:t>alunos:</a:t>
            </a:r>
          </a:p>
          <a:p>
            <a:r>
              <a:rPr lang="pt-BR" sz="2400" dirty="0" smtClean="0">
                <a:solidFill>
                  <a:srgbClr val="FF6600"/>
                </a:solidFill>
              </a:rPr>
              <a:t>A R$ 996,00 =       </a:t>
            </a:r>
            <a:r>
              <a:rPr lang="pt-BR" sz="2400" b="1" u="sng" dirty="0" smtClean="0">
                <a:solidFill>
                  <a:srgbClr val="FF6600"/>
                </a:solidFill>
              </a:rPr>
              <a:t>29.880.000,00</a:t>
            </a:r>
          </a:p>
          <a:p>
            <a:r>
              <a:rPr lang="pt-BR" sz="2400" dirty="0" smtClean="0">
                <a:solidFill>
                  <a:srgbClr val="FF6600"/>
                </a:solidFill>
              </a:rPr>
              <a:t>A R$ 245,00 =         </a:t>
            </a:r>
            <a:r>
              <a:rPr lang="pt-BR" sz="2400" b="1" dirty="0" smtClean="0">
                <a:solidFill>
                  <a:srgbClr val="FF6600"/>
                </a:solidFill>
              </a:rPr>
              <a:t>7.350.000,00</a:t>
            </a:r>
          </a:p>
          <a:p>
            <a:r>
              <a:rPr lang="pt-BR" sz="2400" b="1" dirty="0" smtClean="0">
                <a:solidFill>
                  <a:srgbClr val="FF6600"/>
                </a:solidFill>
              </a:rPr>
              <a:t>Economia =  R$ 22.530.000,00</a:t>
            </a:r>
            <a:endParaRPr lang="pt-BR" sz="2400" b="1" dirty="0">
              <a:solidFill>
                <a:srgbClr val="FF66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90818" y="5613563"/>
            <a:ext cx="2750659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FF0000"/>
                </a:solidFill>
              </a:rPr>
              <a:t>O processo seguiu a metodologia do </a:t>
            </a:r>
            <a:r>
              <a:rPr lang="pt-BR" sz="2200" dirty="0">
                <a:solidFill>
                  <a:srgbClr val="FF0000"/>
                </a:solidFill>
              </a:rPr>
              <a:t>OSB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85238" y="192684"/>
            <a:ext cx="3093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altLang="pt-BR" sz="3200" b="1" dirty="0" smtClean="0">
                <a:solidFill>
                  <a:srgbClr val="008400"/>
                </a:solidFill>
              </a:rPr>
              <a:t>OS/CHAPECÓ-SC</a:t>
            </a:r>
            <a:endParaRPr lang="pt-BR" sz="3200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acarraro\Desktop\resultad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8353">
            <a:off x="324444" y="801520"/>
            <a:ext cx="2346133" cy="7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43508"/>
              </p:ext>
            </p:extLst>
          </p:nvPr>
        </p:nvGraphicFramePr>
        <p:xfrm>
          <a:off x="301351" y="1250259"/>
          <a:ext cx="8547424" cy="1608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721"/>
                <a:gridCol w="1071097"/>
                <a:gridCol w="928284"/>
                <a:gridCol w="1349708"/>
                <a:gridCol w="1303405"/>
                <a:gridCol w="1303405"/>
                <a:gridCol w="1234804"/>
              </a:tblGrid>
              <a:tr h="8006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Período</a:t>
                      </a:r>
                      <a:endParaRPr lang="pt-B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Nº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voluntários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Nº 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Licitações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Licitações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Acompanhadas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Valor Inicial 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 R$</a:t>
                      </a:r>
                    </a:p>
                    <a:p>
                      <a:pPr algn="ctr"/>
                      <a:endParaRPr lang="pt-BR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Valor Homologado em R$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Economia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Indireta</a:t>
                      </a:r>
                    </a:p>
                    <a:p>
                      <a:pPr algn="ctr"/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em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  <a:tr h="381998">
                <a:tc>
                  <a:txBody>
                    <a:bodyPr/>
                    <a:lstStyle/>
                    <a:p>
                      <a:pPr marL="0" marR="0" lvl="0" indent="0" algn="l" defTabSz="91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Acumulado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até agosto/18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pt-BR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pt-BR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70.427.652,48</a:t>
                      </a:r>
                    </a:p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57.168.117,26</a:t>
                      </a:r>
                    </a:p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15.379.231,36                       </a:t>
                      </a:r>
                    </a:p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FFDF79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48417" y="880927"/>
            <a:ext cx="5610797" cy="369332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Economia Gerada </a:t>
            </a:r>
            <a:r>
              <a:rPr lang="pt-BR" b="1" dirty="0" smtClean="0">
                <a:solidFill>
                  <a:prstClr val="black"/>
                </a:solidFill>
              </a:rPr>
              <a:t>Indiretamente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32871" y="2954129"/>
            <a:ext cx="5019452" cy="369332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Economia Gerada </a:t>
            </a:r>
            <a:r>
              <a:rPr lang="pt-BR" b="1" dirty="0" smtClean="0">
                <a:solidFill>
                  <a:prstClr val="black"/>
                </a:solidFill>
              </a:rPr>
              <a:t>Diretamente 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9239" y="5195672"/>
            <a:ext cx="8569597" cy="323165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r>
              <a:rPr lang="pt-BR" sz="1500" b="1" dirty="0" smtClean="0">
                <a:solidFill>
                  <a:prstClr val="black"/>
                </a:solidFill>
              </a:rPr>
              <a:t>ACUMULADO: Economia </a:t>
            </a:r>
            <a:r>
              <a:rPr lang="pt-BR" sz="1500" b="1" dirty="0">
                <a:solidFill>
                  <a:prstClr val="black"/>
                </a:solidFill>
              </a:rPr>
              <a:t>Gerada </a:t>
            </a:r>
            <a:r>
              <a:rPr lang="pt-BR" sz="1500" b="1" dirty="0" smtClean="0">
                <a:solidFill>
                  <a:prstClr val="black"/>
                </a:solidFill>
              </a:rPr>
              <a:t>Diretamente + </a:t>
            </a:r>
            <a:r>
              <a:rPr lang="pt-BR" sz="1500" b="1" dirty="0">
                <a:solidFill>
                  <a:prstClr val="black"/>
                </a:solidFill>
              </a:rPr>
              <a:t> Indiretamente </a:t>
            </a:r>
            <a:r>
              <a:rPr lang="pt-BR" sz="1500" b="1" dirty="0" smtClean="0">
                <a:solidFill>
                  <a:prstClr val="black"/>
                </a:solidFill>
              </a:rPr>
              <a:t> =          R$ </a:t>
            </a:r>
            <a:r>
              <a:rPr lang="pt-BR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34.263.861,81</a:t>
            </a:r>
            <a:endParaRPr lang="pt-BR" sz="1500" b="1" dirty="0">
              <a:solidFill>
                <a:prstClr val="black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46159" y="176906"/>
            <a:ext cx="2745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002060"/>
                </a:solidFill>
              </a:rPr>
              <a:t>OS/CHAPECÓ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9238" y="5518838"/>
            <a:ext cx="8569598" cy="738664"/>
          </a:xfrm>
          <a:prstGeom prst="rect">
            <a:avLst/>
          </a:prstGeom>
          <a:solidFill>
            <a:srgbClr val="FFDF79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Equiv.: </a:t>
            </a:r>
            <a:r>
              <a:rPr lang="pt-BR" b="1" dirty="0" smtClean="0">
                <a:solidFill>
                  <a:srgbClr val="FF0000"/>
                </a:solidFill>
              </a:rPr>
              <a:t>265 unid. Residenciais MCMV. /Ou 623 </a:t>
            </a:r>
            <a:r>
              <a:rPr lang="pt-BR" b="1" dirty="0">
                <a:solidFill>
                  <a:srgbClr val="FF0000"/>
                </a:solidFill>
              </a:rPr>
              <a:t>salas de </a:t>
            </a:r>
            <a:r>
              <a:rPr lang="pt-BR" b="1" dirty="0" smtClean="0">
                <a:solidFill>
                  <a:srgbClr val="FF0000"/>
                </a:solidFill>
              </a:rPr>
              <a:t>aula / Ou 978 </a:t>
            </a:r>
            <a:r>
              <a:rPr lang="pt-BR" b="1" dirty="0">
                <a:solidFill>
                  <a:srgbClr val="FF0000"/>
                </a:solidFill>
              </a:rPr>
              <a:t>veículos </a:t>
            </a:r>
            <a:r>
              <a:rPr lang="pt-BR" b="1" dirty="0" smtClean="0">
                <a:solidFill>
                  <a:srgbClr val="FF0000"/>
                </a:solidFill>
              </a:rPr>
              <a:t>pop./</a:t>
            </a:r>
            <a:endParaRPr lang="pt-BR" b="1" dirty="0">
              <a:solidFill>
                <a:srgbClr val="FF0000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Ou 3,426 Milhões de consultas médicas pelo SUS./Ou 95km de asfalto em pista de 6mts.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00426"/>
              </p:ext>
            </p:extLst>
          </p:nvPr>
        </p:nvGraphicFramePr>
        <p:xfrm>
          <a:off x="314703" y="3356992"/>
          <a:ext cx="8608664" cy="1792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86"/>
                <a:gridCol w="1838119"/>
                <a:gridCol w="844505"/>
                <a:gridCol w="1365915"/>
                <a:gridCol w="1312744"/>
                <a:gridCol w="1209773"/>
                <a:gridCol w="1346622"/>
              </a:tblGrid>
              <a:tr h="786597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Objeto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Edital </a:t>
                      </a:r>
                    </a:p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078/16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Valor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Referencia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Valor Homologado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Valor de mercado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Economia</a:t>
                      </a:r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direta</a:t>
                      </a:r>
                    </a:p>
                    <a:p>
                      <a:pPr algn="ctr"/>
                      <a:r>
                        <a:rPr lang="pt-BR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em </a:t>
                      </a:r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R$</a:t>
                      </a:r>
                      <a:endParaRPr lang="pt-BR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  <a:tr h="38199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CONTRATAÇÃO DOS SERVIÇOS CONTÍNUOS DE OPERAÇÃO 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SISTEMA DE ILUMINAÇÃO PÚBLICA</a:t>
                      </a: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Certame Anulado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9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9.885.738,70</a:t>
                      </a:r>
                      <a:endParaRPr lang="pt-B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8.952.754,45</a:t>
                      </a:r>
                      <a:endParaRPr lang="pt-BR" sz="15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6.108.812,61</a:t>
                      </a:r>
                    </a:p>
                  </a:txBody>
                  <a:tcPr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3.776.926,09</a:t>
                      </a:r>
                    </a:p>
                    <a:p>
                      <a:pPr algn="r" fontAlgn="b"/>
                      <a:r>
                        <a:rPr lang="pt-BR" sz="15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 5 Anos 18.884.630,45</a:t>
                      </a:r>
                      <a:endParaRPr lang="pt-BR" sz="15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FFDF79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acarraro\Desktop\resultad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259">
            <a:off x="647509" y="350736"/>
            <a:ext cx="1920312" cy="57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doscontraacorrupcao.org.br/assets/img/logo-med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90" y="1544378"/>
            <a:ext cx="5057269" cy="23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340893" cy="86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2" y="142875"/>
            <a:ext cx="2223692" cy="8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65016" y="551072"/>
            <a:ext cx="363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</a:t>
            </a:r>
            <a:endParaRPr lang="pt-B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3904996"/>
            <a:ext cx="8403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2060"/>
                </a:solidFill>
              </a:rPr>
              <a:t>Publicações: Jornal Diário do Iguaçu, </a:t>
            </a:r>
            <a:r>
              <a:rPr lang="pt-BR" sz="2400" dirty="0" err="1">
                <a:solidFill>
                  <a:srgbClr val="002060"/>
                </a:solidFill>
              </a:rPr>
              <a:t>ChNews</a:t>
            </a:r>
            <a:r>
              <a:rPr lang="pt-BR" sz="2400" dirty="0">
                <a:solidFill>
                  <a:srgbClr val="002060"/>
                </a:solidFill>
              </a:rPr>
              <a:t>, Programa Ver Mais, Rádio Chapecó, Rádio </a:t>
            </a:r>
            <a:r>
              <a:rPr lang="pt-BR" sz="2400" dirty="0" err="1">
                <a:solidFill>
                  <a:srgbClr val="002060"/>
                </a:solidFill>
              </a:rPr>
              <a:t>Condá</a:t>
            </a:r>
            <a:r>
              <a:rPr lang="pt-BR" sz="2400" dirty="0">
                <a:solidFill>
                  <a:srgbClr val="002060"/>
                </a:solidFill>
              </a:rPr>
              <a:t>, Click RDC, NSC jornal, Mídias Sociais. 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Alcance TOTAL =  </a:t>
            </a:r>
            <a:r>
              <a:rPr lang="pt-BR" sz="2400" b="1" dirty="0">
                <a:solidFill>
                  <a:srgbClr val="002060"/>
                </a:solidFill>
              </a:rPr>
              <a:t>mais de 1milhão de pessoas, pelo OSB/CHAPECÓ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39552" y="5451963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Resultado da Campanha: </a:t>
            </a:r>
          </a:p>
          <a:p>
            <a:r>
              <a:rPr lang="pt-BR" sz="2400" dirty="0">
                <a:solidFill>
                  <a:srgbClr val="002060"/>
                </a:solidFill>
              </a:rPr>
              <a:t>11 Senadores </a:t>
            </a:r>
            <a:r>
              <a:rPr lang="pt-BR" sz="2400" dirty="0" smtClean="0">
                <a:solidFill>
                  <a:srgbClr val="002060"/>
                </a:solidFill>
              </a:rPr>
              <a:t>e 34 </a:t>
            </a:r>
            <a:r>
              <a:rPr lang="pt-BR" sz="2400" dirty="0">
                <a:solidFill>
                  <a:srgbClr val="002060"/>
                </a:solidFill>
              </a:rPr>
              <a:t>Deputados </a:t>
            </a:r>
            <a:r>
              <a:rPr lang="pt-BR" sz="2400" dirty="0" smtClean="0">
                <a:solidFill>
                  <a:srgbClr val="002060"/>
                </a:solidFill>
              </a:rPr>
              <a:t>Federais de </a:t>
            </a:r>
            <a:r>
              <a:rPr lang="pt-BR" sz="2400" dirty="0" err="1" smtClean="0">
                <a:solidFill>
                  <a:srgbClr val="002060"/>
                </a:solidFill>
              </a:rPr>
              <a:t>De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16 Partidos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pt-BR" sz="2400" dirty="0" smtClean="0">
                <a:solidFill>
                  <a:srgbClr val="002060"/>
                </a:solidFill>
              </a:rPr>
              <a:t>Mais de 450 mil Assinatura.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8" y="47922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22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54942"/>
            <a:ext cx="5904655" cy="26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14" descr="http://osbrasil.org.br/wp-content/uploads/2018/10/OSB_5370-870x58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 bwMode="auto">
          <a:xfrm>
            <a:off x="476672" y="3429000"/>
            <a:ext cx="5751512" cy="2880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27" y="1268760"/>
            <a:ext cx="2762673" cy="49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1"/>
          <p:cNvSpPr txBox="1"/>
          <p:nvPr/>
        </p:nvSpPr>
        <p:spPr>
          <a:xfrm>
            <a:off x="1576490" y="-4406"/>
            <a:ext cx="6180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SISTEMA OSB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1ª UNIDADE ESTADUAL-OSB/SC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ítulo 1"/>
          <p:cNvSpPr>
            <a:spLocks noGrp="1"/>
          </p:cNvSpPr>
          <p:nvPr>
            <p:ph type="title"/>
          </p:nvPr>
        </p:nvSpPr>
        <p:spPr>
          <a:xfrm>
            <a:off x="2411760" y="413792"/>
            <a:ext cx="4032448" cy="1143000"/>
          </a:xfrm>
        </p:spPr>
        <p:txBody>
          <a:bodyPr>
            <a:normAutofit/>
          </a:bodyPr>
          <a:lstStyle/>
          <a:p>
            <a:r>
              <a:rPr lang="pt-BR" altLang="pt-BR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MANTENEDORES E APOIADORES</a:t>
            </a:r>
          </a:p>
        </p:txBody>
      </p:sp>
      <p:pic>
        <p:nvPicPr>
          <p:cNvPr id="7680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CaixaDeTexto 5"/>
          <p:cNvSpPr txBox="1">
            <a:spLocks noChangeArrowheads="1"/>
          </p:cNvSpPr>
          <p:nvPr/>
        </p:nvSpPr>
        <p:spPr bwMode="auto">
          <a:xfrm>
            <a:off x="142875" y="6357944"/>
            <a:ext cx="321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76805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7" y="142875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6" descr="C:\Users\acarraro\Desktop\ACIClogo-fundo-transp.-76x80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947" y="2052602"/>
            <a:ext cx="828725" cy="872342"/>
          </a:xfrm>
        </p:spPr>
      </p:pic>
      <p:pic>
        <p:nvPicPr>
          <p:cNvPr id="76808" name="Picture 7" descr="C:\Users\acarraro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2090936"/>
            <a:ext cx="1831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2" descr="C:\Users\acarraro\Desktop\Sicom-118x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064" y="1925836"/>
            <a:ext cx="1366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3" descr="C:\Users\acarraro\Desktop\Logo-SOMAR-Oeste-241x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3809"/>
            <a:ext cx="19558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5" descr="C:\Users\acarraro\Desktop\logo_unoesc_Chapecó-86x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7" y="4852200"/>
            <a:ext cx="102393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4" descr="C:\Users\acarraro\Desktop\logo-sac-66x8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31259"/>
            <a:ext cx="8159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9" descr="C:\Users\acarraro\Desktop\sear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64118"/>
            <a:ext cx="154781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4" y="1938710"/>
            <a:ext cx="1972468" cy="986234"/>
          </a:xfrm>
          <a:prstGeom prst="rect">
            <a:avLst/>
          </a:prstGeom>
        </p:spPr>
      </p:pic>
      <p:pic>
        <p:nvPicPr>
          <p:cNvPr id="1026" name="Picture 2" descr="Resultado de imagem para BrasÃ£o novo da chap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3934"/>
            <a:ext cx="802735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 Subseção e-mail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09362"/>
            <a:ext cx="2705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m para Logo MB comunic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0452"/>
            <a:ext cx="1172443" cy="94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sultado de imagem para Logo Contaspro contabilidade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0" b="21756"/>
          <a:stretch/>
        </p:blipFill>
        <p:spPr bwMode="auto">
          <a:xfrm>
            <a:off x="4427984" y="3566523"/>
            <a:ext cx="1888530" cy="7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47" y="620688"/>
            <a:ext cx="5859315" cy="27752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19765" y="4077072"/>
            <a:ext cx="7920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114B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CIDADANIA E CONTROLE SOCIAL</a:t>
            </a:r>
            <a:endParaRPr lang="pt-BR" sz="4400" dirty="0">
              <a:solidFill>
                <a:srgbClr val="114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nidoscontraacorrupcao.org.br/assets/img/logo-medi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65" y="2314411"/>
            <a:ext cx="6480720" cy="296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340893" cy="86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2" y="142875"/>
            <a:ext cx="2223692" cy="8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65017" y="1012736"/>
            <a:ext cx="363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CAMPANHA</a:t>
            </a:r>
            <a:endParaRPr lang="pt-BR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986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6"/>
          <p:cNvSpPr txBox="1">
            <a:spLocks noChangeArrowheads="1"/>
          </p:cNvSpPr>
          <p:nvPr/>
        </p:nvSpPr>
        <p:spPr bwMode="auto">
          <a:xfrm>
            <a:off x="142875" y="642937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205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2875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/>
          <p:nvPr/>
        </p:nvPicPr>
        <p:blipFill rotWithShape="1">
          <a:blip r:embed="rId5"/>
          <a:srcRect l="31569" t="19762" r="18167" b="20009"/>
          <a:stretch/>
        </p:blipFill>
        <p:spPr bwMode="auto">
          <a:xfrm>
            <a:off x="1080130" y="1556792"/>
            <a:ext cx="6768752" cy="4460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3316743" y="142875"/>
            <a:ext cx="2956347" cy="119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4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4" y="14291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5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7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99" y="6357939"/>
            <a:ext cx="3286125" cy="3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1800" b="1" kern="1200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7" name="Imagem 31" descr="mapa da Red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76" y="1340768"/>
            <a:ext cx="4718522" cy="46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ítulo 3"/>
          <p:cNvSpPr txBox="1">
            <a:spLocks/>
          </p:cNvSpPr>
          <p:nvPr/>
        </p:nvSpPr>
        <p:spPr>
          <a:xfrm>
            <a:off x="237332" y="1168247"/>
            <a:ext cx="4190652" cy="46614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</a:rPr>
              <a:t>É a </a:t>
            </a:r>
            <a:r>
              <a:rPr lang="pt-BR" altLang="pt-BR" sz="2500" b="1" dirty="0" smtClean="0">
                <a:solidFill>
                  <a:srgbClr val="002060"/>
                </a:solidFill>
                <a:ea typeface="Microsoft YaHei" pitchFamily="34" charset="-122"/>
                <a:cs typeface="Times New Roman" pitchFamily="18" charset="0"/>
              </a:rPr>
              <a:t>maior Rede em articulação da sociedade civil com 133 Observatórios em 133 cidades e em 19 Estados;</a:t>
            </a:r>
          </a:p>
          <a:p>
            <a:pPr>
              <a:spcAft>
                <a:spcPts val="6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</a:rPr>
              <a:t>29 </a:t>
            </a:r>
            <a:r>
              <a:rPr lang="pt-BR" sz="2500" b="1" dirty="0" err="1" smtClean="0">
                <a:solidFill>
                  <a:srgbClr val="002060"/>
                </a:solidFill>
              </a:rPr>
              <a:t>OSs</a:t>
            </a:r>
            <a:r>
              <a:rPr lang="pt-BR" sz="2500" b="1" dirty="0" smtClean="0">
                <a:solidFill>
                  <a:srgbClr val="002060"/>
                </a:solidFill>
              </a:rPr>
              <a:t>. em Santa Catarina;</a:t>
            </a:r>
          </a:p>
          <a:p>
            <a:pPr>
              <a:spcAft>
                <a:spcPts val="6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</a:rPr>
              <a:t>Mais de 3,3 mil voluntários envolvidos;</a:t>
            </a:r>
          </a:p>
          <a:p>
            <a:pPr>
              <a:spcAft>
                <a:spcPts val="6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</a:rPr>
              <a:t>Metodologia Padronizada;</a:t>
            </a:r>
          </a:p>
          <a:p>
            <a:pPr>
              <a:spcAft>
                <a:spcPts val="600"/>
              </a:spcAft>
              <a:defRPr/>
            </a:pPr>
            <a:r>
              <a:rPr lang="pt-BR" sz="2500" b="1" dirty="0" smtClean="0">
                <a:solidFill>
                  <a:srgbClr val="002060"/>
                </a:solidFill>
              </a:rPr>
              <a:t>Capacitação e Suporte Técnico.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900608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97050" y="332656"/>
            <a:ext cx="3343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SISTEMA OSB</a:t>
            </a:r>
            <a:endParaRPr lang="pt-BR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4" name="Imagem 13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3271837" y="1"/>
            <a:ext cx="2956347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8881" y="989856"/>
            <a:ext cx="8229600" cy="1143000"/>
          </a:xfrm>
        </p:spPr>
        <p:txBody>
          <a:bodyPr/>
          <a:lstStyle/>
          <a:p>
            <a:r>
              <a:rPr lang="pt-BR" sz="2400" dirty="0" smtClean="0"/>
              <a:t>Lançamento do Movimento Unidos Contra a Corrupção  13/08/2018. Público: </a:t>
            </a:r>
            <a:r>
              <a:rPr lang="pt-BR" sz="2400" u="sng" dirty="0" smtClean="0"/>
              <a:t>200 pessoas </a:t>
            </a:r>
            <a:endParaRPr lang="pt-BR" sz="2400" u="sng" dirty="0"/>
          </a:p>
        </p:txBody>
      </p:sp>
      <p:pic>
        <p:nvPicPr>
          <p:cNvPr id="2050" name="Picture 2" descr="C:\Users\User\Desktop\MEDIDAS CONTRA A CORRUPÇÃO\Fotos\13-08\Reunião de lançamento UCC 13.08.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" y="2251385"/>
            <a:ext cx="4570498" cy="319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MEDIDAS CONTRA A CORRUPÇÃO\Fotos\13-08\IMG-20180813-WA008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" t="-1" b="1949"/>
          <a:stretch/>
        </p:blipFill>
        <p:spPr bwMode="auto">
          <a:xfrm>
            <a:off x="4530441" y="2600716"/>
            <a:ext cx="4578063" cy="3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4" name="Imagem 13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2915817" y="1"/>
            <a:ext cx="3744416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8881" y="1133872"/>
            <a:ext cx="8229600" cy="1143000"/>
          </a:xfrm>
        </p:spPr>
        <p:txBody>
          <a:bodyPr/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na Arena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Condá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 smtClean="0"/>
              <a:t>Faixa, vídeo, locução e panfletagem. 17/09</a:t>
            </a:r>
            <a:br>
              <a:rPr lang="pt-BR" sz="2400" dirty="0" smtClean="0"/>
            </a:br>
            <a:r>
              <a:rPr lang="pt-BR" sz="2400" dirty="0" smtClean="0"/>
              <a:t>Público do </a:t>
            </a:r>
            <a:r>
              <a:rPr lang="pt-BR" sz="2400" dirty="0"/>
              <a:t>jogo neste dia: </a:t>
            </a:r>
            <a:r>
              <a:rPr lang="pt-BR" sz="2400" u="sng" dirty="0" smtClean="0"/>
              <a:t>16.981 pessoas e 28 voluntários</a:t>
            </a:r>
            <a:endParaRPr lang="pt-BR" sz="2400" u="sng" dirty="0"/>
          </a:p>
        </p:txBody>
      </p:sp>
      <p:pic>
        <p:nvPicPr>
          <p:cNvPr id="3074" name="Picture 2" descr="C:\Users\User\Desktop\MEDIDAS CONTRA A CORRUPÇÃO\Fotos\Ação ARENA 17.09.18\Ação Arena Condá 17.09.2018 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" b="9170"/>
          <a:stretch/>
        </p:blipFill>
        <p:spPr bwMode="auto">
          <a:xfrm>
            <a:off x="142875" y="2420888"/>
            <a:ext cx="4677299" cy="33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MEDIDAS CONTRA A CORRUPÇÃO\Fotos\Ação ARENA 17.09.18\Ação na Arena Condá 17.09.20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58"/>
            <a:ext cx="4515374" cy="32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4" name="Imagem 13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3271837" y="1"/>
            <a:ext cx="2956347" cy="1196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496" y="1493912"/>
            <a:ext cx="4896544" cy="1143000"/>
          </a:xfrm>
        </p:spPr>
        <p:txBody>
          <a:bodyPr/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na Arena 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Condá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200" dirty="0" smtClean="0"/>
              <a:t>Faixa, vídeo, locução e panfletagem. </a:t>
            </a:r>
            <a:br>
              <a:rPr lang="pt-BR" sz="2200" dirty="0" smtClean="0"/>
            </a:br>
            <a:r>
              <a:rPr lang="pt-BR" sz="2200" dirty="0" smtClean="0"/>
              <a:t>06/10. </a:t>
            </a:r>
            <a:r>
              <a:rPr lang="pt-BR" sz="2200" u="sng" dirty="0" smtClean="0"/>
              <a:t>Público neste </a:t>
            </a:r>
            <a:r>
              <a:rPr lang="pt-BR" sz="2200" u="sng" dirty="0"/>
              <a:t>dia: </a:t>
            </a:r>
            <a:r>
              <a:rPr lang="pt-BR" sz="2200" u="sng" dirty="0" smtClean="0"/>
              <a:t>10.074</a:t>
            </a:r>
            <a:endParaRPr lang="pt-BR" sz="2200" u="sng" dirty="0"/>
          </a:p>
        </p:txBody>
      </p:sp>
      <p:pic>
        <p:nvPicPr>
          <p:cNvPr id="4098" name="Picture 2" descr="C:\Users\User\AppData\Local\Microsoft\Windows\INetCache\Content.Outlook\B87RT7SZ\IMG-20181008-WA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AppData\Local\Microsoft\Windows\INetCache\Content.Outlook\B87RT7SZ\IMG-20181008-WA008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8" b="-1"/>
          <a:stretch/>
        </p:blipFill>
        <p:spPr bwMode="auto">
          <a:xfrm>
            <a:off x="4475990" y="2924944"/>
            <a:ext cx="470452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2"/>
          <p:cNvSpPr txBox="1">
            <a:spLocks/>
          </p:cNvSpPr>
          <p:nvPr/>
        </p:nvSpPr>
        <p:spPr bwMode="auto">
          <a:xfrm>
            <a:off x="4379979" y="1853952"/>
            <a:ext cx="48965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97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39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092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78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Bate papo na empresa Fibratec</a:t>
            </a:r>
            <a:r>
              <a:rPr lang="pt-BR" sz="2200" dirty="0" smtClean="0"/>
              <a:t> </a:t>
            </a:r>
          </a:p>
          <a:p>
            <a:r>
              <a:rPr lang="pt-BR" sz="2200" dirty="0" smtClean="0"/>
              <a:t>03/10. 80 funcionários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053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4" name="Imagem 13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3271837" y="1"/>
            <a:ext cx="2956347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MEDIDAS CONTRA A CORRUPÇÃO\MOVIMENTO UNIDOS CONTRA A CORRUPÇÃO - CHAPECÓ\PALESTRA COM GUILHERME 02-10\3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r="3307" b="11852"/>
          <a:stretch/>
        </p:blipFill>
        <p:spPr bwMode="auto">
          <a:xfrm>
            <a:off x="33714" y="3268239"/>
            <a:ext cx="4283968" cy="30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pt-BR" sz="2400" dirty="0" smtClean="0"/>
              <a:t>Palestra Guilherme France da Transparência Internacional na Unoesc – 02/10. Público: </a:t>
            </a:r>
            <a:r>
              <a:rPr lang="pt-BR" sz="2400" u="sng" dirty="0" smtClean="0"/>
              <a:t>mais de 300 pessoas.</a:t>
            </a:r>
            <a:endParaRPr lang="pt-BR" sz="2400" u="sng" dirty="0"/>
          </a:p>
        </p:txBody>
      </p:sp>
      <p:pic>
        <p:nvPicPr>
          <p:cNvPr id="1027" name="Picture 3" descr="C:\Users\User\Desktop\MEDIDAS CONTRA A CORRUPÇÃO\MOVIMENTO UNIDOS CONTRA A CORRUPÇÃO - CHAPECÓ\PALESTRA COM GUILHERME 02-10\IMG-20180524-WA01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017" y="2434394"/>
            <a:ext cx="4980983" cy="293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4" name="Imagem 13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3059832" y="142885"/>
            <a:ext cx="3456385" cy="862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" y="1196752"/>
            <a:ext cx="8728075" cy="1080120"/>
          </a:xfrm>
        </p:spPr>
        <p:txBody>
          <a:bodyPr/>
          <a:lstStyle/>
          <a:p>
            <a:r>
              <a:rPr lang="pt-BR" sz="2400" dirty="0" smtClean="0">
                <a:solidFill>
                  <a:srgbClr val="002060"/>
                </a:solidFill>
              </a:rPr>
              <a:t>Publicações: Jornal Diário do Iguaçu, </a:t>
            </a:r>
            <a:r>
              <a:rPr lang="pt-BR" sz="2400" dirty="0" err="1" smtClean="0">
                <a:solidFill>
                  <a:srgbClr val="002060"/>
                </a:solidFill>
              </a:rPr>
              <a:t>ChNews</a:t>
            </a:r>
            <a:r>
              <a:rPr lang="pt-BR" sz="2400" dirty="0" smtClean="0">
                <a:solidFill>
                  <a:srgbClr val="002060"/>
                </a:solidFill>
              </a:rPr>
              <a:t>, Programa Ver Mais, Rádio Chapecó, Rádio </a:t>
            </a:r>
            <a:r>
              <a:rPr lang="pt-BR" sz="2400" dirty="0" err="1" smtClean="0">
                <a:solidFill>
                  <a:srgbClr val="002060"/>
                </a:solidFill>
              </a:rPr>
              <a:t>Condá</a:t>
            </a:r>
            <a:r>
              <a:rPr lang="pt-BR" sz="2400" dirty="0" smtClean="0">
                <a:solidFill>
                  <a:srgbClr val="002060"/>
                </a:solidFill>
              </a:rPr>
              <a:t>, Click RDC, NSC jornal, Mídias Sociais.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Alcance TOTAL =  </a:t>
            </a:r>
            <a:r>
              <a:rPr lang="pt-BR" sz="2400" b="1" dirty="0" smtClean="0">
                <a:solidFill>
                  <a:srgbClr val="002060"/>
                </a:solidFill>
              </a:rPr>
              <a:t>mais de 1milhão de pessoas, pelo OSB/CHAPECÓ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MEDIDAS CONTRA A CORRUPÇÃO\MOVIMENTO UNIDOS CONTRA A CORRUPÇÃO - CHAPECÓ\Notícias na imprensa\IMG-20181004-WA002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r="6726" b="4099"/>
          <a:stretch/>
        </p:blipFill>
        <p:spPr bwMode="auto">
          <a:xfrm>
            <a:off x="395536" y="2348879"/>
            <a:ext cx="2304255" cy="39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MEDIDAS CONTRA A CORRUPÇÃO\MOVIMENTO UNIDOS CONTRA A CORRUPÇÃO - CHAPECÓ\Notícias na imprensa\IMG-20180808-WA000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" r="5390"/>
          <a:stretch/>
        </p:blipFill>
        <p:spPr bwMode="auto">
          <a:xfrm>
            <a:off x="2843808" y="2492896"/>
            <a:ext cx="2805523" cy="38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MEDIDAS CONTRA A CORRUPÇÃO\MOVIMENTO UNIDOS CONTRA A CORRUPÇÃO - CHAPECÓ\Notícias na imprensa\IMG-20180808-WA0035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"/>
          <a:stretch/>
        </p:blipFill>
        <p:spPr bwMode="auto">
          <a:xfrm rot="6169758">
            <a:off x="5376178" y="3063217"/>
            <a:ext cx="3559497" cy="27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7986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6"/>
          <p:cNvSpPr txBox="1">
            <a:spLocks noChangeArrowheads="1"/>
          </p:cNvSpPr>
          <p:nvPr/>
        </p:nvSpPr>
        <p:spPr bwMode="auto">
          <a:xfrm>
            <a:off x="142875" y="642937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205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42875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carraro\Desktop\IMG-20181009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" y="1772816"/>
            <a:ext cx="3947774" cy="41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04048" y="1598883"/>
            <a:ext cx="40324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2060"/>
                </a:solidFill>
              </a:rPr>
              <a:t>Resultado da Campanha: 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11 Senadores e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34 Deputados Federais.</a:t>
            </a:r>
          </a:p>
          <a:p>
            <a:r>
              <a:rPr lang="pt-BR" sz="2000" dirty="0" smtClean="0">
                <a:solidFill>
                  <a:srgbClr val="002060"/>
                </a:solidFill>
              </a:rPr>
              <a:t>De 16 Partidos.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Seguiremos </a:t>
            </a:r>
            <a:r>
              <a:rPr lang="pt-BR" sz="2000" dirty="0">
                <a:solidFill>
                  <a:srgbClr val="002060"/>
                </a:solidFill>
              </a:rPr>
              <a:t>mais engajados ainda, contando com a mobilização de vocês para coletarmos mais apoios, </a:t>
            </a:r>
            <a:r>
              <a:rPr lang="pt-BR" sz="2000" dirty="0" smtClean="0">
                <a:solidFill>
                  <a:srgbClr val="002060"/>
                </a:solidFill>
              </a:rPr>
              <a:t>assinatura.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Assine você também:</a:t>
            </a:r>
          </a:p>
          <a:p>
            <a:r>
              <a:rPr lang="pt-BR" dirty="0">
                <a:hlinkClick r:id="rId5"/>
              </a:rPr>
              <a:t>https://unidoscontraacorrupcao.org.br</a:t>
            </a:r>
            <a:r>
              <a:rPr lang="pt-BR" dirty="0" smtClean="0">
                <a:hlinkClick r:id="rId5"/>
              </a:rPr>
              <a:t>/</a:t>
            </a:r>
            <a:endParaRPr lang="pt-BR" dirty="0" smtClean="0"/>
          </a:p>
          <a:p>
            <a:endParaRPr lang="pt-BR" sz="2000" dirty="0">
              <a:solidFill>
                <a:srgbClr val="002060"/>
              </a:solidFill>
            </a:endParaRPr>
          </a:p>
        </p:txBody>
      </p:sp>
      <p:pic>
        <p:nvPicPr>
          <p:cNvPr id="9" name="Imagem 8" descr="Descrição: Descrição: C:\Users\User\AppData\Local\Microsoft\Windows\INetCache\Content.Outlook\B87RT7SZ\ASSINATURA_EMAI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875" r="7028" b="8456"/>
          <a:stretch>
            <a:fillRect/>
          </a:stretch>
        </p:blipFill>
        <p:spPr bwMode="auto">
          <a:xfrm>
            <a:off x="2915817" y="1"/>
            <a:ext cx="3312368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acarraro\Desktop\resultad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5291">
            <a:off x="454585" y="1130870"/>
            <a:ext cx="2346133" cy="7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48" y="47922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22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54942"/>
            <a:ext cx="5904655" cy="26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m 14" descr="http://osbrasil.org.br/wp-content/uploads/2018/10/OSB_5370-870x58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7"/>
          <a:stretch/>
        </p:blipFill>
        <p:spPr bwMode="auto">
          <a:xfrm>
            <a:off x="476672" y="3429000"/>
            <a:ext cx="5751512" cy="2880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27" y="1268760"/>
            <a:ext cx="2762673" cy="49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1"/>
          <p:cNvSpPr txBox="1"/>
          <p:nvPr/>
        </p:nvSpPr>
        <p:spPr>
          <a:xfrm>
            <a:off x="1576490" y="-4406"/>
            <a:ext cx="6180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SISTEMA OSB</a:t>
            </a:r>
          </a:p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1ª UNIDADE ESTADUAL-OSB/SC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2"/>
          <p:cNvSpPr>
            <a:spLocks noGrp="1"/>
          </p:cNvSpPr>
          <p:nvPr>
            <p:ph type="ctrTitle"/>
          </p:nvPr>
        </p:nvSpPr>
        <p:spPr>
          <a:xfrm>
            <a:off x="644079" y="928689"/>
            <a:ext cx="7816353" cy="2572320"/>
          </a:xfrm>
        </p:spPr>
        <p:txBody>
          <a:bodyPr>
            <a:normAutofit/>
          </a:bodyPr>
          <a:lstStyle/>
          <a:p>
            <a:r>
              <a:rPr lang="pt-BR" altLang="pt-BR" sz="4000" b="1" dirty="0">
                <a:solidFill>
                  <a:srgbClr val="49701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altLang="pt-BR" sz="4000" b="1" dirty="0" smtClean="0">
                <a:solidFill>
                  <a:srgbClr val="49701E"/>
                </a:solidFill>
                <a:latin typeface="Times New Roman" pitchFamily="18" charset="0"/>
                <a:cs typeface="Times New Roman" pitchFamily="18" charset="0"/>
              </a:rPr>
              <a:t>º Relatório Quadrimestral de Prestação de Contas do </a:t>
            </a:r>
            <a:br>
              <a:rPr lang="pt-BR" altLang="pt-BR" sz="4000" b="1" dirty="0" smtClean="0">
                <a:solidFill>
                  <a:srgbClr val="4970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altLang="pt-BR" sz="4000" b="1" dirty="0" smtClean="0">
                <a:solidFill>
                  <a:srgbClr val="49701E"/>
                </a:solidFill>
                <a:latin typeface="Times New Roman" pitchFamily="18" charset="0"/>
                <a:cs typeface="Times New Roman" pitchFamily="18" charset="0"/>
              </a:rPr>
              <a:t>OS Chapecó maio a agosto/2018</a:t>
            </a:r>
          </a:p>
        </p:txBody>
      </p:sp>
      <p:pic>
        <p:nvPicPr>
          <p:cNvPr id="2051" name="Picture 2" descr="C:\Users\Win7\Pictures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05" y="3633529"/>
            <a:ext cx="5918993" cy="24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aixaDeTexto 6"/>
          <p:cNvSpPr txBox="1">
            <a:spLocks noChangeArrowheads="1"/>
          </p:cNvSpPr>
          <p:nvPr/>
        </p:nvSpPr>
        <p:spPr bwMode="auto">
          <a:xfrm>
            <a:off x="142877" y="642937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2054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7" y="142875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ctrTitle"/>
          </p:nvPr>
        </p:nvSpPr>
        <p:spPr>
          <a:xfrm>
            <a:off x="2159732" y="785249"/>
            <a:ext cx="4824536" cy="627527"/>
          </a:xfrm>
        </p:spPr>
        <p:txBody>
          <a:bodyPr>
            <a:normAutofit/>
          </a:bodyPr>
          <a:lstStyle/>
          <a:p>
            <a:r>
              <a:rPr lang="en-US" altLang="pt-BR" sz="3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Maio</a:t>
            </a:r>
            <a:r>
              <a:rPr lang="en-US" altLang="pt-BR" sz="3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pt-BR" sz="3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agosto</a:t>
            </a:r>
            <a:r>
              <a:rPr lang="en-US" altLang="pt-BR" sz="3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/2018</a:t>
            </a:r>
            <a:endParaRPr lang="pt-BR" altLang="pt-BR" sz="3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7" y="142875"/>
            <a:ext cx="1655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1" y="6357944"/>
            <a:ext cx="392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80618"/>
              </p:ext>
            </p:extLst>
          </p:nvPr>
        </p:nvGraphicFramePr>
        <p:xfrm>
          <a:off x="4716016" y="1844824"/>
          <a:ext cx="4227520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9614"/>
                <a:gridCol w="1977906"/>
              </a:tblGrid>
              <a:tr h="5400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Saídas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>
                          <a:effectLst/>
                        </a:rPr>
                        <a:t>Maio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5.628,45 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>
                          <a:effectLst/>
                        </a:rPr>
                        <a:t>Junho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pt-BR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5.946,54 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4.585,03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6.795,11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22.955,13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81736"/>
              </p:ext>
            </p:extLst>
          </p:nvPr>
        </p:nvGraphicFramePr>
        <p:xfrm>
          <a:off x="323528" y="1844824"/>
          <a:ext cx="4320480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9222"/>
                <a:gridCol w="2011258"/>
              </a:tblGrid>
              <a:tr h="54006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Entradas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>
                          <a:effectLst/>
                          <a:latin typeface="+mn-lt"/>
                        </a:rPr>
                        <a:t>Maio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500" u="none" strike="noStrike" dirty="0">
                          <a:effectLst/>
                          <a:latin typeface="+mn-lt"/>
                        </a:rPr>
                        <a:t>6.941,51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>
                          <a:effectLst/>
                          <a:latin typeface="+mn-lt"/>
                        </a:rPr>
                        <a:t>Junho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500" u="none" strike="noStrike" dirty="0" smtClean="0">
                          <a:effectLst/>
                          <a:latin typeface="+mn-lt"/>
                        </a:rPr>
                        <a:t>7.665,68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 smtClean="0">
                          <a:effectLst/>
                          <a:latin typeface="+mn-lt"/>
                        </a:rPr>
                        <a:t>Julho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6.478,62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u="none" strike="noStrike" dirty="0" smtClean="0">
                          <a:effectLst/>
                          <a:latin typeface="+mn-lt"/>
                        </a:rPr>
                        <a:t>Agosto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7.059,01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28.144,82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9527"/>
              </p:ext>
            </p:extLst>
          </p:nvPr>
        </p:nvGraphicFramePr>
        <p:xfrm>
          <a:off x="323528" y="5157192"/>
          <a:ext cx="8640960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2488"/>
                <a:gridCol w="4248472"/>
              </a:tblGrid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Saldo do quadrimestre (Superávit)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5.189,69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494097"/>
              </p:ext>
            </p:extLst>
          </p:nvPr>
        </p:nvGraphicFramePr>
        <p:xfrm>
          <a:off x="331189" y="1484784"/>
          <a:ext cx="8547100" cy="27113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2819"/>
                <a:gridCol w="4234281"/>
              </a:tblGrid>
              <a:tr h="453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786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TOTAL DE </a:t>
                      </a:r>
                      <a:r>
                        <a:rPr lang="pt-BR" sz="2000" dirty="0" smtClean="0"/>
                        <a:t>RECEITAS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28.144,82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7043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/>
                        <a:t>TOTAL </a:t>
                      </a:r>
                      <a:r>
                        <a:rPr lang="pt-BR" sz="2000" dirty="0" smtClean="0"/>
                        <a:t>DE DESPESAS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22.955,13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/>
                        <a:t>SALDO DO MOVTO dos últimos 4 meses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5.189,69</a:t>
                      </a:r>
                      <a:r>
                        <a:rPr lang="pt-B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                               </a:t>
                      </a:r>
                      <a:endParaRPr lang="pt-B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48" marR="44448" marT="0" marB="0" anchor="b"/>
                </a:tc>
              </a:tr>
            </a:tbl>
          </a:graphicData>
        </a:graphic>
      </p:graphicFrame>
      <p:pic>
        <p:nvPicPr>
          <p:cNvPr id="7067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7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CaixaDeTexto 5"/>
          <p:cNvSpPr txBox="1">
            <a:spLocks noChangeArrowheads="1"/>
          </p:cNvSpPr>
          <p:nvPr/>
        </p:nvSpPr>
        <p:spPr bwMode="auto">
          <a:xfrm>
            <a:off x="142875" y="6357944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831174"/>
              </p:ext>
            </p:extLst>
          </p:nvPr>
        </p:nvGraphicFramePr>
        <p:xfrm>
          <a:off x="304277" y="4437112"/>
          <a:ext cx="8572500" cy="181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9731"/>
                <a:gridCol w="4232769"/>
              </a:tblGrid>
              <a:tr h="504056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SALDO C/C</a:t>
                      </a:r>
                      <a:endParaRPr lang="pt-BR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03" marB="4570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24.057,98</a:t>
                      </a:r>
                      <a:endParaRPr lang="pt-BR" sz="2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03" marB="4570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SALDO APLICAÇÕES CDB</a:t>
                      </a:r>
                      <a:endParaRPr lang="pt-BR" sz="2000" dirty="0"/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11.592,45</a:t>
                      </a:r>
                      <a:endParaRPr lang="pt-BR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9" marR="91439" marT="45703" marB="45703"/>
                </a:tc>
              </a:tr>
              <a:tr h="80524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SALDO EM CONTA CORRENTE</a:t>
                      </a:r>
                      <a:r>
                        <a:rPr lang="en-US" sz="2000" baseline="0" dirty="0" smtClean="0"/>
                        <a:t> E APLICAÇÕES EM 31/08/2018</a:t>
                      </a:r>
                      <a:endParaRPr lang="pt-BR" sz="2000" dirty="0"/>
                    </a:p>
                  </a:txBody>
                  <a:tcPr marL="91439" marR="91439" marT="45703" marB="45703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200" b="1" dirty="0" smtClean="0"/>
                    </a:p>
                    <a:p>
                      <a:pPr algn="ctr"/>
                      <a:r>
                        <a:rPr lang="pt-BR" sz="2200" b="1" dirty="0" smtClean="0"/>
                        <a:t>35.650,43</a:t>
                      </a:r>
                      <a:endParaRPr lang="pt-BR" sz="2200" b="1" dirty="0"/>
                    </a:p>
                  </a:txBody>
                  <a:tcPr marL="91439" marR="91439" marT="45703" marB="45703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43175"/>
              </p:ext>
            </p:extLst>
          </p:nvPr>
        </p:nvGraphicFramePr>
        <p:xfrm>
          <a:off x="1403648" y="908720"/>
          <a:ext cx="6096000" cy="7613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6512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TOTAL DA RECEITA –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Mês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maio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/2018 a </a:t>
                      </a:r>
                    </a:p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agosto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 de 2018</a:t>
                      </a:r>
                      <a:endParaRPr lang="pt-BR" sz="2200" dirty="0">
                        <a:solidFill>
                          <a:schemeClr val="tx1"/>
                        </a:solidFill>
                      </a:endParaRPr>
                    </a:p>
                  </a:txBody>
                  <a:tcPr marT="45404" marB="454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00200" y="857250"/>
            <a:ext cx="5943600" cy="1079399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pt-BR" altLang="pt-BR" sz="3200" b="1" dirty="0">
                <a:solidFill>
                  <a:srgbClr val="FFFFFF"/>
                </a:solidFill>
              </a:rPr>
              <a:t>Economia para os cofres </a:t>
            </a:r>
            <a:r>
              <a:rPr lang="pt-BR" altLang="pt-BR" sz="3200" b="1" dirty="0" smtClean="0">
                <a:solidFill>
                  <a:srgbClr val="FFFFFF"/>
                </a:solidFill>
              </a:rPr>
              <a:t>públicos</a:t>
            </a:r>
            <a:endParaRPr lang="pt-BR" altLang="pt-BR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18BD7282-10F1-4E7A-8B25-8C0C05812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705559"/>
              </p:ext>
            </p:extLst>
          </p:nvPr>
        </p:nvGraphicFramePr>
        <p:xfrm>
          <a:off x="152400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42875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00260" y="115341"/>
            <a:ext cx="3343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002060"/>
                </a:solidFill>
              </a:rPr>
              <a:t>SISTEMA OSB</a:t>
            </a:r>
            <a:endParaRPr lang="pt-BR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3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7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CaixaDeTexto 5"/>
          <p:cNvSpPr txBox="1">
            <a:spLocks noChangeArrowheads="1"/>
          </p:cNvSpPr>
          <p:nvPr/>
        </p:nvSpPr>
        <p:spPr bwMode="auto">
          <a:xfrm>
            <a:off x="142875" y="6357944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282562"/>
              </p:ext>
            </p:extLst>
          </p:nvPr>
        </p:nvGraphicFramePr>
        <p:xfrm>
          <a:off x="1331640" y="975640"/>
          <a:ext cx="6264696" cy="3956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64696"/>
              </a:tblGrid>
              <a:tr h="3651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DRE – Período 01/01/2018 a 31/08/2018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404" marB="45404"/>
                </a:tc>
              </a:tr>
            </a:tbl>
          </a:graphicData>
        </a:graphic>
      </p:graphicFrame>
      <p:pic>
        <p:nvPicPr>
          <p:cNvPr id="7" name="Imagem 6"/>
          <p:cNvPicPr/>
          <p:nvPr/>
        </p:nvPicPr>
        <p:blipFill rotWithShape="1">
          <a:blip r:embed="rId6"/>
          <a:srcRect l="10760" t="15570" r="63550" b="10598"/>
          <a:stretch/>
        </p:blipFill>
        <p:spPr bwMode="auto">
          <a:xfrm>
            <a:off x="1403648" y="1340768"/>
            <a:ext cx="3672408" cy="4884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6"/>
          <a:srcRect l="71155" t="15570" r="6525" b="10598"/>
          <a:stretch/>
        </p:blipFill>
        <p:spPr bwMode="auto">
          <a:xfrm>
            <a:off x="4716016" y="1340768"/>
            <a:ext cx="2880320" cy="4884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07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99" y="260648"/>
            <a:ext cx="6211072" cy="287201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516216" y="5373216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428894"/>
            <a:ext cx="3737028" cy="284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45C7864-1D61-4994-AAE8-184D97F13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2687071"/>
              </p:ext>
            </p:extLst>
          </p:nvPr>
        </p:nvGraphicFramePr>
        <p:xfrm>
          <a:off x="215516" y="869373"/>
          <a:ext cx="8712968" cy="530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2750272" y="173521"/>
            <a:ext cx="36434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3200" b="1" dirty="0" smtClean="0">
                <a:cs typeface="Arial" pitchFamily="34" charset="0"/>
              </a:rPr>
              <a:t>ATUAÇÃO</a:t>
            </a:r>
            <a:r>
              <a:rPr lang="pt-BR" altLang="pt-BR" sz="32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altLang="pt-BR" sz="3200" b="1" dirty="0">
                <a:cs typeface="Arial" pitchFamily="34" charset="0"/>
              </a:rPr>
              <a:t>-</a:t>
            </a:r>
            <a:r>
              <a:rPr lang="pt-BR" altLang="pt-BR" sz="3200" b="1" dirty="0" smtClean="0">
                <a:solidFill>
                  <a:schemeClr val="tx1"/>
                </a:solidFill>
                <a:cs typeface="Arial" pitchFamily="34" charset="0"/>
              </a:rPr>
              <a:t> 4 EIXOS</a:t>
            </a:r>
            <a:endParaRPr lang="pt-BR" altLang="pt-BR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CaixaDeTexto 6">
            <a:extLst>
              <a:ext uri="{FF2B5EF4-FFF2-40B4-BE49-F238E27FC236}">
                <a16:creationId xmlns="" xmlns:a16="http://schemas.microsoft.com/office/drawing/2014/main" id="{412C61BE-AC19-46FB-9A6E-C9B974E6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0" y="3587949"/>
            <a:ext cx="2483770" cy="24929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+mn-lt"/>
              </a:rPr>
              <a:t>Capacitação </a:t>
            </a:r>
            <a:r>
              <a:rPr lang="pt-BR" altLang="pt-BR" dirty="0">
                <a:latin typeface="+mn-lt"/>
              </a:rPr>
              <a:t>das </a:t>
            </a:r>
            <a:r>
              <a:rPr lang="pt-BR" altLang="pt-BR" dirty="0" err="1">
                <a:latin typeface="+mn-lt"/>
              </a:rPr>
              <a:t>MPEs</a:t>
            </a:r>
            <a:r>
              <a:rPr lang="pt-BR" altLang="pt-BR" dirty="0">
                <a:latin typeface="+mn-lt"/>
              </a:rPr>
              <a:t> </a:t>
            </a:r>
            <a:r>
              <a:rPr lang="pt-BR" altLang="pt-BR" dirty="0" smtClean="0">
                <a:latin typeface="+mn-lt"/>
              </a:rPr>
              <a:t>p/licitações. (LC123/2006.)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+mn-lt"/>
              </a:rPr>
              <a:t>Vender para o Gov. é um bom negócio.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+mn-lt"/>
              </a:rPr>
              <a:t>É o maior comprador,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+mn-lt"/>
              </a:rPr>
              <a:t>(10% a 15% do PIB/anual)</a:t>
            </a:r>
            <a:endParaRPr lang="pt-BR" altLang="pt-BR" dirty="0">
              <a:latin typeface="+mn-lt"/>
            </a:endParaRPr>
          </a:p>
          <a:p>
            <a:pPr eaLnBrk="1" hangingPunct="1">
              <a:defRPr/>
            </a:pPr>
            <a:endParaRPr lang="pt-BR" altLang="pt-BR" sz="1200" dirty="0"/>
          </a:p>
        </p:txBody>
      </p:sp>
      <p:pic>
        <p:nvPicPr>
          <p:cNvPr id="5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42875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987824" y="2399445"/>
            <a:ext cx="1381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1- GESTÃO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 PÚBLICA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57357" y="2399445"/>
            <a:ext cx="1902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2- CIDADANIA 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EDUCAÇÃO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 FISCAL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21567" y="4029417"/>
            <a:ext cx="211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3- AMBIENTE DE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NEGÓCIOS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62334" y="3834418"/>
            <a:ext cx="2395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4- TRANSPARÊNCIA</a:t>
            </a:r>
          </a:p>
          <a:p>
            <a:pPr lvl="0" algn="ctr"/>
            <a:r>
              <a:rPr lang="pt-BR" sz="2000" dirty="0">
                <a:solidFill>
                  <a:schemeClr val="bg1"/>
                </a:solidFill>
                <a:cs typeface="Times New Roman" pitchFamily="18" charset="0"/>
              </a:rPr>
              <a:t>Lei 12.527/2011</a:t>
            </a:r>
          </a:p>
          <a:p>
            <a:pPr lvl="0" algn="ctr"/>
            <a:r>
              <a:rPr lang="pt-BR" sz="2000" dirty="0">
                <a:solidFill>
                  <a:schemeClr val="bg1"/>
                </a:solidFill>
                <a:cs typeface="Times New Roman" pitchFamily="18" charset="0"/>
              </a:rPr>
              <a:t>(Acesso a   </a:t>
            </a:r>
            <a:endParaRPr lang="pt-BR" sz="20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cs typeface="Times New Roman" pitchFamily="18" charset="0"/>
              </a:rPr>
              <a:t>informação);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pic>
        <p:nvPicPr>
          <p:cNvPr id="4098" name="Picture 2" descr="C:\Users\acarraro\Desktop\size_960_16_9_jovem-lu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" y="1830691"/>
            <a:ext cx="6797915" cy="43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21057" y="3374311"/>
            <a:ext cx="4476967" cy="280076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200" dirty="0" smtClean="0">
                <a:solidFill>
                  <a:schemeClr val="bg1"/>
                </a:solidFill>
              </a:rPr>
              <a:t>Análise formal de editais;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sz="2200" dirty="0" smtClean="0">
                <a:solidFill>
                  <a:schemeClr val="bg1"/>
                </a:solidFill>
              </a:rPr>
              <a:t>Participação nos certames;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200" dirty="0" smtClean="0">
                <a:solidFill>
                  <a:schemeClr val="bg1"/>
                </a:solidFill>
              </a:rPr>
              <a:t>Verificação </a:t>
            </a:r>
            <a:r>
              <a:rPr lang="pt-BR" altLang="pt-BR" sz="2200" dirty="0">
                <a:solidFill>
                  <a:schemeClr val="bg1"/>
                </a:solidFill>
              </a:rPr>
              <a:t>no mercado dos parâmetros de preços dos </a:t>
            </a:r>
            <a:r>
              <a:rPr lang="pt-BR" altLang="pt-BR" sz="2200" dirty="0" smtClean="0">
                <a:solidFill>
                  <a:schemeClr val="bg1"/>
                </a:solidFill>
              </a:rPr>
              <a:t>produtos e serviços licitados</a:t>
            </a:r>
            <a:endParaRPr lang="pt-BR" altLang="pt-BR" sz="2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pt-BR" altLang="pt-BR" sz="2200" u="sng" dirty="0">
                <a:solidFill>
                  <a:schemeClr val="bg1"/>
                </a:solidFill>
              </a:rPr>
              <a:t>IMPORTANTE: </a:t>
            </a:r>
            <a:r>
              <a:rPr lang="pt-BR" altLang="pt-BR" sz="2200" dirty="0">
                <a:solidFill>
                  <a:schemeClr val="bg1"/>
                </a:solidFill>
              </a:rPr>
              <a:t>o preço de mercado deve ser o teto e não o piso pago pelo poder </a:t>
            </a:r>
            <a:r>
              <a:rPr lang="pt-BR" altLang="pt-BR" sz="2200" dirty="0" smtClean="0">
                <a:solidFill>
                  <a:schemeClr val="bg1"/>
                </a:solidFill>
              </a:rPr>
              <a:t>público</a:t>
            </a:r>
            <a:endParaRPr lang="pt-BR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81033" y="4396"/>
            <a:ext cx="4381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MONITORAMENTO </a:t>
            </a:r>
            <a:r>
              <a:rPr lang="pt-BR" sz="2800" b="1" dirty="0">
                <a:solidFill>
                  <a:srgbClr val="002060"/>
                </a:solidFill>
                <a:cs typeface="Times New Roman" pitchFamily="18" charset="0"/>
              </a:rPr>
              <a:t>DAS </a:t>
            </a:r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COMPRAS PÚBLICAS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11960" y="958503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cs typeface="Times New Roman" pitchFamily="18" charset="0"/>
              </a:rPr>
              <a:t>Comissão: 15 Voluntários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cs typeface="Times New Roman" pitchFamily="18" charset="0"/>
              </a:rPr>
              <a:t>Certames: </a:t>
            </a:r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Mais de 360</a:t>
            </a:r>
            <a:endParaRPr lang="pt-BR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cs typeface="Times New Roman" pitchFamily="18" charset="0"/>
              </a:rPr>
              <a:t>Escala Semanal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cs typeface="Times New Roman" pitchFamily="18" charset="0"/>
              </a:rPr>
              <a:t>Relatórios e </a:t>
            </a:r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encaminhamentos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De 3 para 9 participantes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2060"/>
                </a:solidFill>
              </a:rPr>
              <a:t>Economia de 15%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259182" y="50006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MONITORAMENTO DE ENTREGAS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58605" y="2725492"/>
            <a:ext cx="4543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Verificação </a:t>
            </a:r>
            <a:r>
              <a:rPr lang="pt-BR" altLang="pt-BR" sz="2400" b="1" dirty="0">
                <a:solidFill>
                  <a:srgbClr val="002060"/>
                </a:solidFill>
              </a:rPr>
              <a:t>da quantidade e qualidade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e se atendem o Edital.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altLang="pt-BR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LIXEIRAS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MERENDA ESCOLAR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CESTAS BÁSICAS(64,00p/36,00)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TABLETS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COMPUTADORES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58605" y="148478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Comissão: 12 Voluntários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Escala por produto ou serviço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Relatórios/encaminhamentos</a:t>
            </a:r>
            <a:endParaRPr lang="pt-BR" sz="2400" dirty="0"/>
          </a:p>
        </p:txBody>
      </p:sp>
      <p:pic>
        <p:nvPicPr>
          <p:cNvPr id="10" name="Picture 2" descr="C:\Users\acarraro\Desktop\7-Apps-Revista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7" y="2348880"/>
            <a:ext cx="3808277" cy="35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arraro\Desktop\resultado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559">
            <a:off x="364032" y="1881911"/>
            <a:ext cx="2346133" cy="7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3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38"/>
            <a:ext cx="328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97075" y="142875"/>
            <a:ext cx="514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FERRAMENTA – RCC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PARCERIA OSB </a:t>
            </a:r>
            <a:endParaRPr lang="pt-BR" sz="2800" dirty="0"/>
          </a:p>
        </p:txBody>
      </p:sp>
      <p:pic>
        <p:nvPicPr>
          <p:cNvPr id="2" name="Picture 2" descr="C:\Users\acarraro\Desktop\banner-rcc-obs-1-280x4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9" y="1254760"/>
            <a:ext cx="3071849" cy="47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35896" y="1412776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2060"/>
                </a:solidFill>
              </a:rPr>
              <a:t>RCC LICITAÇÕES - </a:t>
            </a:r>
            <a:r>
              <a:rPr lang="pt-BR" sz="2600" b="1" dirty="0" smtClean="0">
                <a:solidFill>
                  <a:srgbClr val="00B050"/>
                </a:solidFill>
              </a:rPr>
              <a:t>Divulgação </a:t>
            </a:r>
            <a:r>
              <a:rPr lang="pt-BR" sz="2600" b="1" dirty="0">
                <a:solidFill>
                  <a:srgbClr val="00B050"/>
                </a:solidFill>
              </a:rPr>
              <a:t>dos editais de </a:t>
            </a:r>
            <a:r>
              <a:rPr lang="pt-BR" sz="2600" b="1" dirty="0" smtClean="0">
                <a:solidFill>
                  <a:srgbClr val="00B050"/>
                </a:solidFill>
              </a:rPr>
              <a:t>licitação;</a:t>
            </a:r>
            <a:endParaRPr lang="pt-BR" sz="26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2060"/>
                </a:solidFill>
              </a:rPr>
              <a:t>RCC COMPRAS - </a:t>
            </a: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Aplicativo </a:t>
            </a:r>
            <a:r>
              <a:rPr lang="pt-BR" sz="2600" b="1" dirty="0" err="1" smtClean="0">
                <a:solidFill>
                  <a:schemeClr val="accent2">
                    <a:lumMod val="75000"/>
                  </a:schemeClr>
                </a:solidFill>
              </a:rPr>
              <a:t>ComprasGov</a:t>
            </a:r>
            <a:r>
              <a:rPr lang="pt-BR" sz="26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pt-BR" sz="26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2060"/>
                </a:solidFill>
              </a:rPr>
              <a:t>RCC CADASTRO DE EMRESAS – </a:t>
            </a:r>
            <a:r>
              <a:rPr lang="pt-BR" sz="2600" b="1" dirty="0" smtClean="0">
                <a:solidFill>
                  <a:srgbClr val="339966"/>
                </a:solidFill>
              </a:rPr>
              <a:t>Mais </a:t>
            </a:r>
            <a:r>
              <a:rPr lang="pt-BR" sz="2600" b="1" dirty="0">
                <a:solidFill>
                  <a:srgbClr val="339966"/>
                </a:solidFill>
              </a:rPr>
              <a:t>recursos circulando na Economia </a:t>
            </a:r>
            <a:r>
              <a:rPr lang="pt-BR" sz="2600" b="1" dirty="0" smtClean="0">
                <a:solidFill>
                  <a:srgbClr val="339966"/>
                </a:solidFill>
              </a:rPr>
              <a:t>local (</a:t>
            </a:r>
            <a:r>
              <a:rPr lang="pt-BR" sz="2600" b="1" dirty="0" err="1" smtClean="0">
                <a:solidFill>
                  <a:srgbClr val="339966"/>
                </a:solidFill>
              </a:rPr>
              <a:t>MPEs</a:t>
            </a:r>
            <a:r>
              <a:rPr lang="pt-BR" sz="2600" b="1" dirty="0" smtClean="0">
                <a:solidFill>
                  <a:srgbClr val="339966"/>
                </a:solidFill>
              </a:rPr>
              <a:t>);</a:t>
            </a:r>
            <a:endParaRPr lang="pt-BR" sz="26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 smtClean="0">
                <a:solidFill>
                  <a:srgbClr val="002060"/>
                </a:solidFill>
              </a:rPr>
              <a:t>RCC INDICADORES </a:t>
            </a:r>
            <a:r>
              <a:rPr lang="pt-BR" sz="2600" b="1" dirty="0" smtClean="0">
                <a:solidFill>
                  <a:srgbClr val="FF3300"/>
                </a:solidFill>
              </a:rPr>
              <a:t>Comparativo entre cidades/Empresas/Preços.....</a:t>
            </a:r>
            <a:endParaRPr lang="pt-BR" sz="26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acarraro\Desktop\depositphotos_76135519-stock-photo-map-of-brazil-with-lou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404664"/>
            <a:ext cx="2381009" cy="17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7021B0B-8F6B-4FBE-91C8-5F5ECB7BDE37}"/>
              </a:ext>
            </a:extLst>
          </p:cNvPr>
          <p:cNvSpPr txBox="1"/>
          <p:nvPr/>
        </p:nvSpPr>
        <p:spPr>
          <a:xfrm>
            <a:off x="3974406" y="5106095"/>
            <a:ext cx="5062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chemeClr val="tx1"/>
                </a:solidFill>
              </a:rPr>
              <a:t>Faça </a:t>
            </a:r>
            <a:r>
              <a:rPr lang="pt-BR" sz="2000" b="1" dirty="0">
                <a:solidFill>
                  <a:schemeClr val="tx1"/>
                </a:solidFill>
              </a:rPr>
              <a:t>seu cadastro e receba </a:t>
            </a:r>
            <a:r>
              <a:rPr lang="pt-BR" sz="2000" b="1" dirty="0">
                <a:solidFill>
                  <a:srgbClr val="FF0000"/>
                </a:solidFill>
              </a:rPr>
              <a:t>gratuitamente</a:t>
            </a:r>
            <a:r>
              <a:rPr lang="pt-BR" sz="2000" b="1" dirty="0">
                <a:solidFill>
                  <a:schemeClr val="tx1"/>
                </a:solidFill>
              </a:rPr>
              <a:t> as oportunidades de negócios da </a:t>
            </a:r>
            <a:r>
              <a:rPr lang="pt-BR" sz="2000" b="1" dirty="0">
                <a:solidFill>
                  <a:srgbClr val="FF0000"/>
                </a:solidFill>
              </a:rPr>
              <a:t>sua cidade</a:t>
            </a:r>
            <a:r>
              <a:rPr lang="pt-BR" sz="2000" b="1" dirty="0">
                <a:solidFill>
                  <a:schemeClr val="tx1"/>
                </a:solidFill>
              </a:rPr>
              <a:t>: </a:t>
            </a:r>
            <a:r>
              <a:rPr lang="pt-BR" sz="2000" u="sng" dirty="0">
                <a:solidFill>
                  <a:srgbClr val="FF3300"/>
                </a:solidFill>
              </a:rPr>
              <a:t>http://app.rcc.com.br</a:t>
            </a:r>
            <a:endParaRPr lang="pt-BR" sz="2000" u="sng" spc="-5" dirty="0"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3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85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65338" y="142885"/>
            <a:ext cx="53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MONITORAMENTO DA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cs typeface="Times New Roman" pitchFamily="18" charset="0"/>
              </a:rPr>
              <a:t> PRODUÇÃO LEGISLATIVA</a:t>
            </a:r>
            <a:endParaRPr lang="pt-BR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2" name="Picture 2" descr="C:\Users\acarraro\Desktop\funny-woman-looking-magnifying-glass-expression-shocked-surprised-asian-girl-astonished-discovering-clues-806449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04048" cy="38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41829" y="2204864"/>
            <a:ext cx="3811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2060"/>
                </a:solidFill>
              </a:rPr>
              <a:t>ACOMPANHAMENTO DAS SESSÕES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002060"/>
                </a:solidFill>
              </a:rPr>
              <a:t>MONITORAMENTO DAS DIÁRIAS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136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title"/>
          </p:nvPr>
        </p:nvSpPr>
        <p:spPr>
          <a:xfrm>
            <a:off x="2248597" y="237345"/>
            <a:ext cx="4947444" cy="624672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cs typeface="Times New Roman" pitchFamily="18" charset="0"/>
              </a:rPr>
              <a:t>MONITORAMENTO PRODUÇÃO LEGISLATIVA -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MONITLEGIS</a:t>
            </a:r>
            <a:endParaRPr lang="pt-BR" sz="2400" dirty="0"/>
          </a:p>
        </p:txBody>
      </p:sp>
      <p:pic>
        <p:nvPicPr>
          <p:cNvPr id="26627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1881"/>
            <a:ext cx="1922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14317"/>
            <a:ext cx="16557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CaixaDeTexto 5"/>
          <p:cNvSpPr txBox="1">
            <a:spLocks noChangeArrowheads="1"/>
          </p:cNvSpPr>
          <p:nvPr/>
        </p:nvSpPr>
        <p:spPr bwMode="auto">
          <a:xfrm>
            <a:off x="142875" y="6357950"/>
            <a:ext cx="3286125" cy="3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hangingPunct="1"/>
            <a:r>
              <a:rPr lang="pt-BR" altLang="pt-BR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www.chapeco.osbrasil.org.br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1844824"/>
            <a:ext cx="861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861044" y="1249082"/>
            <a:ext cx="39858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PT" sz="2100" dirty="0" smtClean="0">
                <a:solidFill>
                  <a:srgbClr val="002060"/>
                </a:solidFill>
              </a:rPr>
              <a:t>O </a:t>
            </a:r>
            <a:r>
              <a:rPr lang="pt-PT" sz="2100" b="1" dirty="0">
                <a:solidFill>
                  <a:srgbClr val="002060"/>
                </a:solidFill>
              </a:rPr>
              <a:t>MonitLegis</a:t>
            </a:r>
            <a:r>
              <a:rPr lang="pt-PT" sz="2100" dirty="0">
                <a:solidFill>
                  <a:srgbClr val="002060"/>
                </a:solidFill>
              </a:rPr>
              <a:t> </a:t>
            </a:r>
            <a:r>
              <a:rPr lang="pt-PT" sz="2100" dirty="0" smtClean="0">
                <a:solidFill>
                  <a:srgbClr val="002060"/>
                </a:solidFill>
              </a:rPr>
              <a:t>registra </a:t>
            </a:r>
            <a:r>
              <a:rPr lang="pt-PT" sz="2100" dirty="0">
                <a:solidFill>
                  <a:srgbClr val="002060"/>
                </a:solidFill>
              </a:rPr>
              <a:t>o ranking da produtividade dos Vereadores </a:t>
            </a:r>
            <a:r>
              <a:rPr lang="pt-PT" sz="2100" dirty="0" smtClean="0">
                <a:solidFill>
                  <a:srgbClr val="002060"/>
                </a:solidFill>
              </a:rPr>
              <a:t>quanto </a:t>
            </a:r>
            <a:r>
              <a:rPr lang="pt-PT" sz="2100" dirty="0">
                <a:solidFill>
                  <a:srgbClr val="002060"/>
                </a:solidFill>
              </a:rPr>
              <a:t>às suas: </a:t>
            </a:r>
            <a:r>
              <a:rPr lang="pt-PT" sz="2100" u="sng" dirty="0">
                <a:solidFill>
                  <a:srgbClr val="002060"/>
                </a:solidFill>
              </a:rPr>
              <a:t>Atividades, </a:t>
            </a:r>
            <a:r>
              <a:rPr lang="pt-PT" sz="2100" u="sng" dirty="0" smtClean="0">
                <a:solidFill>
                  <a:srgbClr val="002060"/>
                </a:solidFill>
              </a:rPr>
              <a:t>Projetos de lei,  Propostas, Despesas, Frequência,  diárias, etc. </a:t>
            </a:r>
          </a:p>
          <a:p>
            <a:pPr>
              <a:spcAft>
                <a:spcPts val="0"/>
              </a:spcAft>
            </a:pPr>
            <a:endParaRPr lang="pt-PT" sz="21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pt-PT" sz="2100" dirty="0" smtClean="0">
                <a:solidFill>
                  <a:srgbClr val="002060"/>
                </a:solidFill>
              </a:rPr>
              <a:t>“O </a:t>
            </a:r>
            <a:r>
              <a:rPr lang="pt-PT" sz="2100" dirty="0">
                <a:solidFill>
                  <a:srgbClr val="002060"/>
                </a:solidFill>
              </a:rPr>
              <a:t>objetivo do projeto é sensibilizar e capacitar os Vereadores quanto à importância das atividades típicas de </a:t>
            </a:r>
            <a:r>
              <a:rPr lang="pt-PT" sz="2100" b="1" dirty="0">
                <a:solidFill>
                  <a:srgbClr val="002060"/>
                </a:solidFill>
              </a:rPr>
              <a:t>fiscalização da aplicação dos recursos públicos pelo Executivo municipal</a:t>
            </a:r>
            <a:r>
              <a:rPr lang="pt-PT" sz="2100" dirty="0">
                <a:solidFill>
                  <a:srgbClr val="002060"/>
                </a:solidFill>
              </a:rPr>
              <a:t>, conforme prevê o artigo 31 da Constituição Federal</a:t>
            </a:r>
            <a:r>
              <a:rPr lang="pt-PT" sz="2100" dirty="0" smtClean="0">
                <a:solidFill>
                  <a:srgbClr val="002060"/>
                </a:solidFill>
              </a:rPr>
              <a:t>”.</a:t>
            </a:r>
            <a:endParaRPr lang="pt-BR" sz="2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 descr="C:\Users\acarraro\Desktop\Screenshot_12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340767"/>
            <a:ext cx="4464496" cy="28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4168899"/>
            <a:ext cx="40324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solidFill>
                  <a:srgbClr val="002060"/>
                </a:solidFill>
              </a:rPr>
              <a:t>O </a:t>
            </a:r>
            <a:r>
              <a:rPr lang="pt-BR" sz="2100" dirty="0" smtClean="0">
                <a:solidFill>
                  <a:srgbClr val="002060"/>
                </a:solidFill>
              </a:rPr>
              <a:t>OSB lançou o </a:t>
            </a:r>
            <a:r>
              <a:rPr lang="pt-BR" sz="2100" b="1" dirty="0" err="1" smtClean="0">
                <a:solidFill>
                  <a:srgbClr val="002060"/>
                </a:solidFill>
              </a:rPr>
              <a:t>MonitLegis</a:t>
            </a:r>
            <a:r>
              <a:rPr lang="pt-BR" sz="2100" b="1" dirty="0" smtClean="0">
                <a:solidFill>
                  <a:srgbClr val="002060"/>
                </a:solidFill>
              </a:rPr>
              <a:t>. </a:t>
            </a:r>
            <a:r>
              <a:rPr lang="pt-BR" sz="2100" dirty="0" smtClean="0">
                <a:solidFill>
                  <a:srgbClr val="002060"/>
                </a:solidFill>
              </a:rPr>
              <a:t>Trata-se </a:t>
            </a:r>
            <a:r>
              <a:rPr lang="pt-BR" sz="2100" dirty="0">
                <a:solidFill>
                  <a:srgbClr val="002060"/>
                </a:solidFill>
              </a:rPr>
              <a:t>de uma ferramenta de trabalho que facilitará a sistematização do </a:t>
            </a:r>
            <a:r>
              <a:rPr lang="pt-BR" sz="2100" dirty="0" smtClean="0">
                <a:solidFill>
                  <a:srgbClr val="002060"/>
                </a:solidFill>
              </a:rPr>
              <a:t>monitoramento da Produção Legislativa.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8167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1051</Words>
  <Application>Microsoft Office PowerPoint</Application>
  <PresentationFormat>Apresentação na tela (4:3)</PresentationFormat>
  <Paragraphs>274</Paragraphs>
  <Slides>31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MONITORAMENTO PRODUÇÃO LEGISLATIVA - MONITLEGIS</vt:lpstr>
      <vt:lpstr>MONITORAMENTO MONITSOCIAL Plataforma  Benificiários</vt:lpstr>
      <vt:lpstr>Projeto Obra Transparente</vt:lpstr>
      <vt:lpstr>Apresentação do PowerPoint</vt:lpstr>
      <vt:lpstr>Apresentação do PowerPoint</vt:lpstr>
      <vt:lpstr>Apresentação do PowerPoint</vt:lpstr>
      <vt:lpstr>Apresentação do PowerPoint</vt:lpstr>
      <vt:lpstr>MANTENEDORES E APOIADORES</vt:lpstr>
      <vt:lpstr>Apresentação do PowerPoint</vt:lpstr>
      <vt:lpstr>Apresentação do PowerPoint</vt:lpstr>
      <vt:lpstr>Apresentação do PowerPoint</vt:lpstr>
      <vt:lpstr>Lançamento do Movimento Unidos Contra a Corrupção  13/08/2018. Público: 200 pessoas </vt:lpstr>
      <vt:lpstr>Ações na Arena Condá Faixa, vídeo, locução e panfletagem. 17/09 Público do jogo neste dia: 16.981 pessoas e 28 voluntários</vt:lpstr>
      <vt:lpstr>Ações na Arena Condá Faixa, vídeo, locução e panfletagem.  06/10. Público neste dia: 10.074</vt:lpstr>
      <vt:lpstr>Palestra Guilherme France da Transparência Internacional na Unoesc – 02/10. Público: mais de 300 pessoas.</vt:lpstr>
      <vt:lpstr>Publicações: Jornal Diário do Iguaçu, ChNews, Programa Ver Mais, Rádio Chapecó, Rádio Condá, Click RDC, NSC jornal, Mídias Sociais.  Alcance TOTAL =  mais de 1milhão de pessoas, pelo OSB/CHAPECÓ.</vt:lpstr>
      <vt:lpstr>Apresentação do PowerPoint</vt:lpstr>
      <vt:lpstr>Apresentação do PowerPoint</vt:lpstr>
      <vt:lpstr>6º Relatório Quadrimestral de Prestação de Contas do  OS Chapecó maio a agosto/2018</vt:lpstr>
      <vt:lpstr>Maio a agosto/2018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1281</cp:revision>
  <dcterms:created xsi:type="dcterms:W3CDTF">2017-09-14T16:52:39Z</dcterms:created>
  <dcterms:modified xsi:type="dcterms:W3CDTF">2018-11-13T18:23:33Z</dcterms:modified>
</cp:coreProperties>
</file>